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68" r:id="rId2"/>
    <p:sldId id="269" r:id="rId3"/>
    <p:sldId id="292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97" r:id="rId14"/>
    <p:sldId id="279" r:id="rId15"/>
    <p:sldId id="280" r:id="rId16"/>
    <p:sldId id="281" r:id="rId17"/>
    <p:sldId id="282" r:id="rId18"/>
    <p:sldId id="302" r:id="rId19"/>
    <p:sldId id="300" r:id="rId20"/>
    <p:sldId id="301" r:id="rId21"/>
    <p:sldId id="307" r:id="rId22"/>
    <p:sldId id="303" r:id="rId23"/>
    <p:sldId id="304" r:id="rId24"/>
    <p:sldId id="305" r:id="rId25"/>
    <p:sldId id="306" r:id="rId26"/>
    <p:sldId id="293" r:id="rId27"/>
    <p:sldId id="294" r:id="rId28"/>
    <p:sldId id="286" r:id="rId29"/>
    <p:sldId id="287" r:id="rId30"/>
    <p:sldId id="288" r:id="rId31"/>
    <p:sldId id="308" r:id="rId32"/>
    <p:sldId id="309" r:id="rId33"/>
    <p:sldId id="310" r:id="rId34"/>
    <p:sldId id="289" r:id="rId35"/>
    <p:sldId id="312" r:id="rId36"/>
    <p:sldId id="311" r:id="rId3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3B30"/>
    <a:srgbClr val="2072A4"/>
    <a:srgbClr val="025245"/>
    <a:srgbClr val="1C69BE"/>
    <a:srgbClr val="262626"/>
    <a:srgbClr val="A66402"/>
    <a:srgbClr val="2186B9"/>
    <a:srgbClr val="199EE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132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79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1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4" Type="http://schemas.openxmlformats.org/officeDocument/2006/relationships/image" Target="../media/image50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3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1.wmf"/><Relationship Id="rId1" Type="http://schemas.openxmlformats.org/officeDocument/2006/relationships/image" Target="../media/image70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7E2A7D9B-1538-4055-BA67-8EEA99CC8244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357D94F-2987-44FE-9F04-87DD2FB7C2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357D94F-2987-44FE-9F04-87DD2FB7C2D4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rcRect t="1714" r="537"/>
          <a:stretch>
            <a:fillRect/>
          </a:stretch>
        </p:blipFill>
        <p:spPr bwMode="auto">
          <a:xfrm>
            <a:off x="14288" y="0"/>
            <a:ext cx="91297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圆角矩形 4"/>
          <p:cNvSpPr/>
          <p:nvPr userDrawn="1"/>
        </p:nvSpPr>
        <p:spPr>
          <a:xfrm>
            <a:off x="3203575" y="3429000"/>
            <a:ext cx="3529013" cy="360363"/>
          </a:xfrm>
          <a:prstGeom prst="roundRect">
            <a:avLst>
              <a:gd name="adj" fmla="val 50000"/>
            </a:avLst>
          </a:prstGeom>
          <a:solidFill>
            <a:srgbClr val="193B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79712" y="2492896"/>
            <a:ext cx="6120680" cy="936104"/>
          </a:xfrm>
          <a:noFill/>
          <a:ln>
            <a:noFill/>
          </a:ln>
          <a:extLst/>
        </p:spPr>
        <p:txBody>
          <a:bodyPr/>
          <a:lstStyle>
            <a:lvl1pPr algn="ctr">
              <a:defRPr lang="zh-CN" altLang="en-US" sz="5400" b="1" dirty="0" smtClean="0">
                <a:solidFill>
                  <a:srgbClr val="193B30"/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156321" y="3429000"/>
            <a:ext cx="3960440" cy="360040"/>
          </a:xfrm>
          <a:noFill/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06101-0F92-485B-97FB-659D87C1DFE7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A4FF9-2623-4453-84A3-68DD71F009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7E09A-FBAD-4B83-8C7C-CA57CA7A7386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C9D3F-9E03-4BC3-8B82-1E63276670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49E17-18E2-447E-8C9F-B31E13C2F3E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B6BF5-D77B-40CE-8E93-8CA8168D4AB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064896" cy="504056"/>
          </a:xfrm>
        </p:spPr>
        <p:txBody>
          <a:bodyPr/>
          <a:lstStyle>
            <a:lvl1pPr algn="l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692696"/>
            <a:ext cx="8064896" cy="583264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8D7FC-1848-48EC-9969-55858ED054FF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690C5-E9ED-4F00-BB42-B2796919A2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/>
          <a:srcRect l="381" t="468" r="2" b="124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圆角矩形 7"/>
          <p:cNvSpPr/>
          <p:nvPr userDrawn="1"/>
        </p:nvSpPr>
        <p:spPr>
          <a:xfrm>
            <a:off x="2711450" y="3141663"/>
            <a:ext cx="3240088" cy="287337"/>
          </a:xfrm>
          <a:prstGeom prst="roundRect">
            <a:avLst>
              <a:gd name="adj" fmla="val 50000"/>
            </a:avLst>
          </a:prstGeom>
          <a:solidFill>
            <a:srgbClr val="193B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11760" y="2348880"/>
            <a:ext cx="3816423" cy="678284"/>
          </a:xfr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algn="ctr">
              <a:defRPr lang="zh-CN" altLang="en-US" sz="4400" dirty="0"/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795863" y="3121127"/>
            <a:ext cx="3096345" cy="308136"/>
          </a:xfr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521AD-40C6-495F-AF11-3ACCAFF42E6A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77312-375F-46AA-BA3C-99C5BCB565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21744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21744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2556E-CAC7-49F0-BFD5-27363DB2FBEE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89EC5-3876-4FBB-9017-10E04FE6F0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8B249-B326-4F31-B51E-7250459BEF04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1A47A-A6FF-4A55-B270-C81627C46C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72AE6-469A-4E5B-AA27-787866CDFE70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3E550-9630-45C0-94F6-D0585FAEB8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38D93-BC12-40F9-B7C2-577E6194EAF8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083A2-84D4-4BD8-97ED-7867E77950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BD83F-9ACE-45C7-A62F-2F74FF4EB9F4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778D9-139D-480A-BEC1-95643D8A5F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FFB9D-6EDC-4062-856B-591CEA73CCF2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506D2-21B6-43D6-8FD6-036498D6ED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/>
          <p:cNvPicPr>
            <a:picLocks noChangeAspect="1"/>
          </p:cNvPicPr>
          <p:nvPr userDrawn="1"/>
        </p:nvPicPr>
        <p:blipFill>
          <a:blip r:embed="rId15"/>
          <a:srcRect l="381" t="468" r="2" b="124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250825" y="71438"/>
            <a:ext cx="77771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250825" y="692150"/>
            <a:ext cx="7777163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92642D-DA20-46BC-ABF5-7C1CEED334EE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F0B88C5-A8FE-4BE7-9653-874222B5D0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0" y="620713"/>
            <a:ext cx="9144000" cy="0"/>
          </a:xfrm>
          <a:prstGeom prst="line">
            <a:avLst/>
          </a:prstGeom>
          <a:ln w="190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62" r:id="rId12"/>
    <p:sldLayoutId id="2147483663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altLang="en-US" sz="2400" b="1" kern="1200" dirty="0">
          <a:solidFill>
            <a:srgbClr val="193B30"/>
          </a:solidFill>
          <a:latin typeface="微软雅黑" pitchFamily="34" charset="-122"/>
          <a:ea typeface="微软雅黑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5C5C5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5C5C5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5C5C5C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5C5C5C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5C5C5C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8.png"/><Relationship Id="rId4" Type="http://schemas.openxmlformats.org/officeDocument/2006/relationships/oleObject" Target="../embeddings/oleObject1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8.png"/><Relationship Id="rId4" Type="http://schemas.openxmlformats.org/officeDocument/2006/relationships/oleObject" Target="../embeddings/oleObject23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8.png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oleObject" Target="../embeddings/oleObject28.bin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6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.png"/><Relationship Id="rId1" Type="http://schemas.openxmlformats.org/officeDocument/2006/relationships/vmlDrawing" Target="../drawings/vmlDrawing17.vml"/><Relationship Id="rId6" Type="http://schemas.openxmlformats.org/officeDocument/2006/relationships/image" Target="../media/image43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5" Type="http://schemas.openxmlformats.org/officeDocument/2006/relationships/oleObject" Target="../embeddings/oleObject30.bin"/><Relationship Id="rId10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4.png"/><Relationship Id="rId14" Type="http://schemas.openxmlformats.org/officeDocument/2006/relationships/oleObject" Target="../embeddings/oleObject29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1.jpeg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33.bin"/><Relationship Id="rId5" Type="http://schemas.openxmlformats.org/officeDocument/2006/relationships/oleObject" Target="../embeddings/oleObject32.bin"/><Relationship Id="rId4" Type="http://schemas.openxmlformats.org/officeDocument/2006/relationships/oleObject" Target="../embeddings/oleObject3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8.png"/><Relationship Id="rId4" Type="http://schemas.openxmlformats.org/officeDocument/2006/relationships/oleObject" Target="../embeddings/oleObject39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8.png"/><Relationship Id="rId4" Type="http://schemas.openxmlformats.org/officeDocument/2006/relationships/oleObject" Target="../embeddings/oleObject41.bin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image" Target="../media/image35.png"/><Relationship Id="rId7" Type="http://schemas.openxmlformats.org/officeDocument/2006/relationships/image" Target="../media/image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38.png"/><Relationship Id="rId4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png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8.png"/><Relationship Id="rId4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.png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灯片编号占位符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</p:spPr>
        <p:txBody>
          <a:bodyPr/>
          <a:lstStyle/>
          <a:p>
            <a:fld id="{7B21F224-7927-4CFD-9A8D-E5357FC0E405}" type="slidenum">
              <a:rPr lang="en-US" altLang="zh-CN" smtClean="0">
                <a:ea typeface="宋体" charset="-122"/>
              </a:rPr>
              <a:pPr/>
              <a:t>1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71670" y="2000240"/>
            <a:ext cx="6092750" cy="3000396"/>
          </a:xfrm>
        </p:spPr>
        <p:txBody>
          <a:bodyPr/>
          <a:lstStyle/>
          <a:p>
            <a:pPr eaLnBrk="1" hangingPunct="1"/>
            <a:r>
              <a:rPr lang="zh-CN" altLang="en-US" smtClean="0"/>
              <a:t>第</a:t>
            </a:r>
            <a:r>
              <a:rPr lang="en-US" altLang="zh-CN" smtClean="0"/>
              <a:t>8</a:t>
            </a:r>
            <a:r>
              <a:rPr lang="zh-CN" altLang="en-US" smtClean="0"/>
              <a:t>章 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 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误差椭圆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42852"/>
            <a:ext cx="642942" cy="789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285728"/>
            <a:ext cx="446801" cy="428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3071802" y="4857760"/>
            <a:ext cx="42546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40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同济大学测绘与地理信息学院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灯片编号占位符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8EBE987-750D-4F09-A37A-C58301B11EB1}" type="slidenum">
              <a:rPr lang="en-US" altLang="zh-CN" smtClean="0">
                <a:ea typeface="宋体" charset="-122"/>
              </a:rPr>
              <a:pPr/>
              <a:t>10</a:t>
            </a:fld>
            <a:endParaRPr lang="en-US" altLang="zh-CN" smtClean="0">
              <a:ea typeface="宋体" charset="-122"/>
            </a:endParaRPr>
          </a:p>
        </p:txBody>
      </p:sp>
      <p:graphicFrame>
        <p:nvGraphicFramePr>
          <p:cNvPr id="8194" name="Object 4"/>
          <p:cNvGraphicFramePr>
            <a:graphicFrameLocks noChangeAspect="1"/>
          </p:cNvGraphicFramePr>
          <p:nvPr>
            <p:ph/>
          </p:nvPr>
        </p:nvGraphicFramePr>
        <p:xfrm>
          <a:off x="642938" y="938213"/>
          <a:ext cx="6388100" cy="1895475"/>
        </p:xfrm>
        <a:graphic>
          <a:graphicData uri="http://schemas.openxmlformats.org/presentationml/2006/ole">
            <p:oleObj spid="_x0000_s29698" name="公式" r:id="rId3" imgW="2997000" imgH="88884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0"/>
            <a:ext cx="392905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由特征方程：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29699" name="Object 4"/>
          <p:cNvGraphicFramePr>
            <a:graphicFrameLocks noChangeAspect="1"/>
          </p:cNvGraphicFramePr>
          <p:nvPr/>
        </p:nvGraphicFramePr>
        <p:xfrm>
          <a:off x="214283" y="3887432"/>
          <a:ext cx="6500858" cy="2624495"/>
        </p:xfrm>
        <a:graphic>
          <a:graphicData uri="http://schemas.openxmlformats.org/presentationml/2006/ole">
            <p:oleObj spid="_x0000_s29699" name="公式" r:id="rId4" imgW="2768400" imgH="111744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2844" y="3143248"/>
            <a:ext cx="900115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得最大位差</a:t>
            </a:r>
            <a:r>
              <a:rPr lang="en-US" altLang="zh-CN" sz="2400" b="1" smtClean="0">
                <a:latin typeface="微软雅黑" pitchFamily="34" charset="-122"/>
                <a:ea typeface="微软雅黑" pitchFamily="34" charset="-122"/>
              </a:rPr>
              <a:t>E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的协因数</a:t>
            </a:r>
            <a:r>
              <a:rPr lang="en-US" altLang="zh-CN" sz="2400" b="1" smtClean="0">
                <a:latin typeface="微软雅黑" pitchFamily="34" charset="-122"/>
                <a:ea typeface="微软雅黑" pitchFamily="34" charset="-122"/>
              </a:rPr>
              <a:t>Q</a:t>
            </a:r>
            <a:r>
              <a:rPr lang="en-US" altLang="zh-CN" sz="2400" b="1" baseline="-25000" smtClean="0">
                <a:latin typeface="微软雅黑" pitchFamily="34" charset="-122"/>
                <a:ea typeface="微软雅黑" pitchFamily="34" charset="-122"/>
              </a:rPr>
              <a:t>max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和最小位差</a:t>
            </a:r>
            <a:r>
              <a:rPr lang="en-US" altLang="zh-CN" sz="2400" b="1" smtClean="0">
                <a:latin typeface="微软雅黑" pitchFamily="34" charset="-122"/>
                <a:ea typeface="微软雅黑" pitchFamily="34" charset="-122"/>
              </a:rPr>
              <a:t>F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的协因数</a:t>
            </a:r>
            <a:r>
              <a:rPr lang="en-US" altLang="zh-CN" sz="2400" b="1" smtClean="0">
                <a:latin typeface="微软雅黑" pitchFamily="34" charset="-122"/>
                <a:ea typeface="微软雅黑" pitchFamily="34" charset="-122"/>
              </a:rPr>
              <a:t>Q</a:t>
            </a:r>
            <a:r>
              <a:rPr lang="en-US" altLang="zh-CN" sz="2400" b="1" baseline="-25000" smtClean="0">
                <a:latin typeface="微软雅黑" pitchFamily="34" charset="-122"/>
                <a:ea typeface="微软雅黑" pitchFamily="34" charset="-122"/>
              </a:rPr>
              <a:t>min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灯片编号占位符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C0B7F9B-E0DA-498F-8435-28162F9124FE}" type="slidenum">
              <a:rPr lang="en-US" altLang="zh-CN" smtClean="0">
                <a:ea typeface="宋体" charset="-122"/>
              </a:rPr>
              <a:pPr/>
              <a:t>11</a:t>
            </a:fld>
            <a:endParaRPr lang="en-US" altLang="zh-CN" smtClean="0">
              <a:ea typeface="宋体" charset="-122"/>
            </a:endParaRPr>
          </a:p>
        </p:txBody>
      </p:sp>
      <p:graphicFrame>
        <p:nvGraphicFramePr>
          <p:cNvPr id="9218" name="Object 4"/>
          <p:cNvGraphicFramePr>
            <a:graphicFrameLocks noChangeAspect="1"/>
          </p:cNvGraphicFramePr>
          <p:nvPr>
            <p:ph/>
          </p:nvPr>
        </p:nvGraphicFramePr>
        <p:xfrm>
          <a:off x="214282" y="857232"/>
          <a:ext cx="7610078" cy="5211760"/>
        </p:xfrm>
        <a:graphic>
          <a:graphicData uri="http://schemas.openxmlformats.org/presentationml/2006/ole">
            <p:oleObj spid="_x0000_s30722" name="公式" r:id="rId3" imgW="3263760" imgH="223488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0"/>
            <a:ext cx="771527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位差（中误差）的极大值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E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和位差极小值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F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00760" y="5500702"/>
            <a:ext cx="2643206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---P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点点位误差</a:t>
            </a:r>
            <a:endParaRPr lang="zh-CN" altLang="en-US" sz="2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灯片编号占位符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FD997D5-3C9C-4FF0-AD30-C33BA1FD5492}" type="slidenum">
              <a:rPr lang="en-US" altLang="zh-CN" smtClean="0">
                <a:ea typeface="宋体" charset="-122"/>
              </a:rPr>
              <a:pPr/>
              <a:t>12</a:t>
            </a:fld>
            <a:endParaRPr lang="en-US" altLang="zh-CN" smtClean="0">
              <a:ea typeface="宋体" charset="-122"/>
            </a:endParaRPr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>
            <p:ph/>
          </p:nvPr>
        </p:nvGraphicFramePr>
        <p:xfrm>
          <a:off x="357158" y="214290"/>
          <a:ext cx="7961312" cy="5951537"/>
        </p:xfrm>
        <a:graphic>
          <a:graphicData uri="http://schemas.openxmlformats.org/presentationml/2006/ole">
            <p:oleObj spid="_x0000_s31746" name="公式" r:id="rId3" imgW="3974760" imgH="29718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2844" y="142852"/>
            <a:ext cx="6572296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位差极大值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E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与极小值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F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在坐标系中的方向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5357826"/>
            <a:ext cx="2500330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计算通式：</a:t>
            </a:r>
            <a:endParaRPr lang="zh-CN" altLang="en-US" sz="2400" b="1" dirty="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6143644"/>
            <a:ext cx="507209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计算角度时，注意其所在</a:t>
            </a:r>
            <a:r>
              <a:rPr lang="zh-CN" altLang="en-US" sz="2400" b="1" dirty="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象限的判断。</a:t>
            </a:r>
            <a:endParaRPr lang="zh-CN" altLang="en-US" sz="2400" b="1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87041" name="Object 1"/>
          <p:cNvGraphicFramePr>
            <a:graphicFrameLocks noChangeAspect="1"/>
          </p:cNvGraphicFramePr>
          <p:nvPr/>
        </p:nvGraphicFramePr>
        <p:xfrm>
          <a:off x="214282" y="714356"/>
          <a:ext cx="8712103" cy="4143404"/>
        </p:xfrm>
        <a:graphic>
          <a:graphicData uri="http://schemas.openxmlformats.org/presentationml/2006/ole">
            <p:oleObj spid="_x0000_s88066" name="公式" r:id="rId3" imgW="4292280" imgH="204444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786050" y="5286388"/>
            <a:ext cx="5214974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P179 </a:t>
            </a:r>
            <a:r>
              <a:rPr lang="zh-CN" altLang="en-US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例</a:t>
            </a:r>
            <a:r>
              <a:rPr lang="en-US" altLang="zh-CN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8-2</a:t>
            </a:r>
            <a:endParaRPr lang="zh-CN" altLang="en-US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DFF0200-CAAF-4510-B40E-FDCBD2595988}" type="slidenum">
              <a:rPr lang="en-US" altLang="zh-CN" smtClean="0">
                <a:ea typeface="宋体" charset="-122"/>
              </a:rPr>
              <a:pPr/>
              <a:t>14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endParaRPr lang="en-US" altLang="zh-CN" sz="24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eaLnBrk="1" hangingPunct="1">
              <a:buNone/>
            </a:pPr>
            <a:r>
              <a:rPr lang="en-US" altLang="zh-CN" sz="2800" b="1" smtClean="0">
                <a:solidFill>
                  <a:schemeClr val="tx1"/>
                </a:solidFill>
              </a:rPr>
              <a:t>4</a:t>
            </a:r>
            <a:r>
              <a:rPr lang="zh-CN" altLang="en-US" sz="2800" b="1" smtClean="0">
                <a:solidFill>
                  <a:schemeClr val="tx1"/>
                </a:solidFill>
              </a:rPr>
              <a:t>、</a:t>
            </a:r>
            <a:r>
              <a:rPr lang="zh-CN" altLang="en-US" sz="2800" b="1" dirty="0" smtClean="0">
                <a:solidFill>
                  <a:schemeClr val="tx1"/>
                </a:solidFill>
              </a:rPr>
              <a:t>用位差的极大值</a:t>
            </a:r>
            <a:r>
              <a:rPr lang="en-US" altLang="zh-CN" sz="2800" b="1" dirty="0" smtClean="0">
                <a:solidFill>
                  <a:schemeClr val="tx1"/>
                </a:solidFill>
              </a:rPr>
              <a:t>E</a:t>
            </a:r>
            <a:r>
              <a:rPr lang="zh-CN" altLang="en-US" sz="2800" b="1" dirty="0" smtClean="0">
                <a:solidFill>
                  <a:schemeClr val="tx1"/>
                </a:solidFill>
              </a:rPr>
              <a:t>和极小值</a:t>
            </a:r>
            <a:r>
              <a:rPr lang="en-US" altLang="zh-CN" sz="2800" b="1" dirty="0" smtClean="0">
                <a:solidFill>
                  <a:schemeClr val="tx1"/>
                </a:solidFill>
              </a:rPr>
              <a:t>F</a:t>
            </a:r>
            <a:r>
              <a:rPr lang="zh-CN" altLang="en-US" sz="2800" b="1" dirty="0" smtClean="0">
                <a:solidFill>
                  <a:schemeClr val="tx1"/>
                </a:solidFill>
              </a:rPr>
              <a:t>来表示任意方向的位差大小</a:t>
            </a:r>
          </a:p>
          <a:p>
            <a:pPr eaLnBrk="1" hangingPunct="1">
              <a:buNone/>
            </a:pPr>
            <a:r>
              <a:rPr lang="en-US" altLang="zh-CN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X´</a:t>
            </a:r>
            <a:r>
              <a:rPr lang="zh-CN" altLang="en-US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轴－－最大位差（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主轴</a:t>
            </a:r>
            <a:r>
              <a:rPr lang="zh-CN" altLang="en-US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）方向，方位角为</a:t>
            </a:r>
            <a:r>
              <a:rPr lang="zh-CN" altLang="en-US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</a:t>
            </a:r>
            <a:r>
              <a:rPr lang="en-US" altLang="zh-CN" sz="2400" b="1" baseline="-25000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E</a:t>
            </a:r>
            <a:r>
              <a:rPr lang="zh-CN" altLang="en-US" sz="2400" b="1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。也称为</a:t>
            </a:r>
            <a:r>
              <a:rPr lang="en-US" altLang="zh-CN" sz="2400" b="1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E</a:t>
            </a:r>
            <a:r>
              <a:rPr lang="zh-CN" altLang="en-US" sz="2400" b="1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轴。</a:t>
            </a:r>
            <a:endParaRPr lang="zh-CN" altLang="en-US" sz="2400" b="1" dirty="0" smtClean="0">
              <a:solidFill>
                <a:schemeClr val="tx1">
                  <a:lumMod val="90000"/>
                  <a:lumOff val="10000"/>
                </a:schemeClr>
              </a:solidFill>
              <a:sym typeface="Symbol" pitchFamily="18" charset="2"/>
            </a:endParaRPr>
          </a:p>
          <a:p>
            <a:pPr eaLnBrk="1" hangingPunct="1">
              <a:buNone/>
            </a:pPr>
            <a:r>
              <a:rPr lang="en-US" altLang="zh-CN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Y </a:t>
            </a:r>
            <a:r>
              <a:rPr lang="en-US" altLang="zh-CN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´</a:t>
            </a:r>
            <a:r>
              <a:rPr lang="zh-CN" altLang="en-US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轴－－最小位</a:t>
            </a:r>
            <a:r>
              <a:rPr lang="zh-CN" altLang="en-US" sz="2400" b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差方向，与</a:t>
            </a:r>
            <a:r>
              <a:rPr lang="en-US" altLang="zh-CN" sz="2400" b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X´</a:t>
            </a:r>
            <a:r>
              <a:rPr lang="zh-CN" altLang="en-US" sz="2400" b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轴垂直。</a:t>
            </a:r>
            <a:r>
              <a:rPr lang="zh-CN" altLang="en-US" sz="2400" b="1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也称为</a:t>
            </a:r>
            <a:r>
              <a:rPr lang="en-US" altLang="zh-CN" sz="2400" b="1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F</a:t>
            </a:r>
            <a:r>
              <a:rPr lang="zh-CN" altLang="en-US" sz="2400" b="1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轴。</a:t>
            </a:r>
            <a:endParaRPr lang="zh-CN" altLang="en-US" sz="2400" b="1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1269" name="Line 3"/>
          <p:cNvSpPr>
            <a:spLocks noChangeShapeType="1"/>
          </p:cNvSpPr>
          <p:nvPr/>
        </p:nvSpPr>
        <p:spPr bwMode="auto">
          <a:xfrm>
            <a:off x="9144000" y="19812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0" name="Line 4"/>
          <p:cNvSpPr>
            <a:spLocks noChangeShapeType="1"/>
          </p:cNvSpPr>
          <p:nvPr/>
        </p:nvSpPr>
        <p:spPr bwMode="auto">
          <a:xfrm flipV="1">
            <a:off x="9144000" y="17526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1271" name="Line 5"/>
          <p:cNvSpPr>
            <a:spLocks noChangeShapeType="1"/>
          </p:cNvSpPr>
          <p:nvPr/>
        </p:nvSpPr>
        <p:spPr bwMode="auto">
          <a:xfrm>
            <a:off x="7239000" y="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11266" name="Object 6"/>
          <p:cNvGraphicFramePr>
            <a:graphicFrameLocks noChangeAspect="1"/>
          </p:cNvGraphicFramePr>
          <p:nvPr/>
        </p:nvGraphicFramePr>
        <p:xfrm>
          <a:off x="428596" y="3429000"/>
          <a:ext cx="3556000" cy="1217612"/>
        </p:xfrm>
        <a:graphic>
          <a:graphicData uri="http://schemas.openxmlformats.org/presentationml/2006/ole">
            <p:oleObj spid="_x0000_s32770" name="公式" r:id="rId3" imgW="1485720" imgH="507960" progId="Equation.3">
              <p:embed/>
            </p:oleObj>
          </a:graphicData>
        </a:graphic>
      </p:graphicFrame>
      <p:sp>
        <p:nvSpPr>
          <p:cNvPr id="11272" name="Text Box 7"/>
          <p:cNvSpPr txBox="1">
            <a:spLocks noChangeArrowheads="1"/>
          </p:cNvSpPr>
          <p:nvPr/>
        </p:nvSpPr>
        <p:spPr bwMode="auto">
          <a:xfrm>
            <a:off x="6572264" y="3500438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/>
              <a:t>X</a:t>
            </a:r>
          </a:p>
        </p:txBody>
      </p:sp>
      <p:sp>
        <p:nvSpPr>
          <p:cNvPr id="11273" name="Text Box 8"/>
          <p:cNvSpPr txBox="1">
            <a:spLocks noChangeArrowheads="1"/>
          </p:cNvSpPr>
          <p:nvPr/>
        </p:nvSpPr>
        <p:spPr bwMode="auto">
          <a:xfrm>
            <a:off x="8072462" y="485776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/>
              <a:t>Y</a:t>
            </a:r>
          </a:p>
        </p:txBody>
      </p:sp>
      <p:sp>
        <p:nvSpPr>
          <p:cNvPr id="11274" name="Text Box 9"/>
          <p:cNvSpPr txBox="1">
            <a:spLocks noChangeArrowheads="1"/>
          </p:cNvSpPr>
          <p:nvPr/>
        </p:nvSpPr>
        <p:spPr bwMode="auto">
          <a:xfrm>
            <a:off x="7500958" y="3786190"/>
            <a:ext cx="8604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/>
              <a:t>X</a:t>
            </a:r>
            <a:r>
              <a:rPr lang="en-US" altLang="zh-CN" b="1"/>
              <a:t>´</a:t>
            </a:r>
          </a:p>
        </p:txBody>
      </p:sp>
      <p:sp>
        <p:nvSpPr>
          <p:cNvPr id="11275" name="Text Box 10"/>
          <p:cNvSpPr txBox="1">
            <a:spLocks noChangeArrowheads="1"/>
          </p:cNvSpPr>
          <p:nvPr/>
        </p:nvSpPr>
        <p:spPr bwMode="auto">
          <a:xfrm>
            <a:off x="7572396" y="5643578"/>
            <a:ext cx="5857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/>
              <a:t>Y</a:t>
            </a:r>
            <a:r>
              <a:rPr lang="en-US" altLang="zh-CN" b="1"/>
              <a:t>´</a:t>
            </a:r>
          </a:p>
        </p:txBody>
      </p:sp>
      <p:sp>
        <p:nvSpPr>
          <p:cNvPr id="11277" name="Text Box 12"/>
          <p:cNvSpPr txBox="1">
            <a:spLocks noChangeArrowheads="1"/>
          </p:cNvSpPr>
          <p:nvPr/>
        </p:nvSpPr>
        <p:spPr bwMode="auto">
          <a:xfrm>
            <a:off x="6786578" y="4357694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>
                <a:sym typeface="Symbol" pitchFamily="18" charset="2"/>
              </a:rPr>
              <a:t></a:t>
            </a:r>
            <a:r>
              <a:rPr lang="en-US" altLang="zh-CN" baseline="-25000">
                <a:sym typeface="Symbol" pitchFamily="18" charset="2"/>
              </a:rPr>
              <a:t>E</a:t>
            </a:r>
            <a:endParaRPr lang="en-US" altLang="zh-CN" baseline="-25000"/>
          </a:p>
        </p:txBody>
      </p:sp>
      <p:sp>
        <p:nvSpPr>
          <p:cNvPr id="11278" name="Line 13"/>
          <p:cNvSpPr>
            <a:spLocks noChangeShapeType="1"/>
          </p:cNvSpPr>
          <p:nvPr/>
        </p:nvSpPr>
        <p:spPr bwMode="auto">
          <a:xfrm flipV="1">
            <a:off x="6821487" y="3786190"/>
            <a:ext cx="45719" cy="22860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79" name="Line 14"/>
          <p:cNvSpPr>
            <a:spLocks noChangeShapeType="1"/>
          </p:cNvSpPr>
          <p:nvPr/>
        </p:nvSpPr>
        <p:spPr bwMode="auto">
          <a:xfrm>
            <a:off x="5651653" y="5004119"/>
            <a:ext cx="2390660" cy="4571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0" name="Line 15"/>
          <p:cNvSpPr>
            <a:spLocks noChangeShapeType="1"/>
          </p:cNvSpPr>
          <p:nvPr/>
        </p:nvSpPr>
        <p:spPr bwMode="auto">
          <a:xfrm>
            <a:off x="6143637" y="4286256"/>
            <a:ext cx="1500198" cy="16430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81" name="Line 16"/>
          <p:cNvSpPr>
            <a:spLocks noChangeShapeType="1"/>
          </p:cNvSpPr>
          <p:nvPr/>
        </p:nvSpPr>
        <p:spPr bwMode="auto">
          <a:xfrm flipV="1">
            <a:off x="6000760" y="4214817"/>
            <a:ext cx="1785950" cy="150019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7715272" y="4143380"/>
            <a:ext cx="642942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(E)</a:t>
            </a:r>
            <a:endParaRPr lang="zh-CN" altLang="en-US" sz="16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86644" y="5786454"/>
            <a:ext cx="428628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(F)</a:t>
            </a:r>
            <a:endParaRPr lang="zh-CN" altLang="en-US" sz="16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任意多边形 21"/>
          <p:cNvSpPr/>
          <p:nvPr/>
        </p:nvSpPr>
        <p:spPr>
          <a:xfrm>
            <a:off x="6831106" y="4733365"/>
            <a:ext cx="194982" cy="134470"/>
          </a:xfrm>
          <a:custGeom>
            <a:avLst/>
            <a:gdLst>
              <a:gd name="connsiteX0" fmla="*/ 0 w 194982"/>
              <a:gd name="connsiteY0" fmla="*/ 0 h 134470"/>
              <a:gd name="connsiteX1" fmla="*/ 67235 w 194982"/>
              <a:gd name="connsiteY1" fmla="*/ 13447 h 134470"/>
              <a:gd name="connsiteX2" fmla="*/ 141194 w 194982"/>
              <a:gd name="connsiteY2" fmla="*/ 60511 h 134470"/>
              <a:gd name="connsiteX3" fmla="*/ 161365 w 194982"/>
              <a:gd name="connsiteY3" fmla="*/ 94129 h 134470"/>
              <a:gd name="connsiteX4" fmla="*/ 188259 w 194982"/>
              <a:gd name="connsiteY4" fmla="*/ 127747 h 134470"/>
              <a:gd name="connsiteX5" fmla="*/ 194982 w 194982"/>
              <a:gd name="connsiteY5" fmla="*/ 134470 h 13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4982" h="134470">
                <a:moveTo>
                  <a:pt x="0" y="0"/>
                </a:moveTo>
                <a:cubicBezTo>
                  <a:pt x="21851" y="1681"/>
                  <a:pt x="43703" y="3362"/>
                  <a:pt x="67235" y="13447"/>
                </a:cubicBezTo>
                <a:cubicBezTo>
                  <a:pt x="90767" y="23532"/>
                  <a:pt x="125506" y="47064"/>
                  <a:pt x="141194" y="60511"/>
                </a:cubicBezTo>
                <a:cubicBezTo>
                  <a:pt x="156882" y="73958"/>
                  <a:pt x="153521" y="82923"/>
                  <a:pt x="161365" y="94129"/>
                </a:cubicBezTo>
                <a:cubicBezTo>
                  <a:pt x="169209" y="105335"/>
                  <a:pt x="182656" y="121024"/>
                  <a:pt x="188259" y="127747"/>
                </a:cubicBezTo>
                <a:cubicBezTo>
                  <a:pt x="193862" y="134470"/>
                  <a:pt x="194422" y="134470"/>
                  <a:pt x="194982" y="134470"/>
                </a:cubicBezTo>
              </a:path>
            </a:pathLst>
          </a:cu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灯片编号占位符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14C7789-BFC6-4F2A-BF61-264283F24394}" type="slidenum">
              <a:rPr lang="en-US" altLang="zh-CN" smtClean="0">
                <a:ea typeface="宋体" charset="-122"/>
              </a:rPr>
              <a:pPr/>
              <a:t>15</a:t>
            </a:fld>
            <a:endParaRPr lang="en-US" altLang="zh-CN" smtClean="0">
              <a:ea typeface="宋体" charset="-122"/>
            </a:endParaRPr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214313" y="180975"/>
          <a:ext cx="7715273" cy="1622552"/>
        </p:xfrm>
        <a:graphic>
          <a:graphicData uri="http://schemas.openxmlformats.org/presentationml/2006/ole">
            <p:oleObj spid="_x0000_s33794" name="公式" r:id="rId3" imgW="3441600" imgH="723600" progId="Equation.3">
              <p:embed/>
            </p:oleObj>
          </a:graphicData>
        </a:graphic>
      </p:graphicFrame>
      <p:graphicFrame>
        <p:nvGraphicFramePr>
          <p:cNvPr id="12291" name="Object 7"/>
          <p:cNvGraphicFramePr>
            <a:graphicFrameLocks noChangeAspect="1"/>
          </p:cNvGraphicFramePr>
          <p:nvPr>
            <p:ph sz="half" idx="2"/>
          </p:nvPr>
        </p:nvGraphicFramePr>
        <p:xfrm>
          <a:off x="500034" y="2000240"/>
          <a:ext cx="7429522" cy="4451611"/>
        </p:xfrm>
        <a:graphic>
          <a:graphicData uri="http://schemas.openxmlformats.org/presentationml/2006/ole">
            <p:oleObj spid="_x0000_s33795" name="公式" r:id="rId4" imgW="3136680" imgH="1879560" progId="Equation.3">
              <p:embed/>
            </p:oleObj>
          </a:graphicData>
        </a:graphic>
      </p:graphicFrame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灯片编号占位符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DC3FEDF-FA8C-4E53-9892-4C10293A390D}" type="slidenum">
              <a:rPr lang="en-US" altLang="zh-CN" smtClean="0">
                <a:ea typeface="宋体" charset="-122"/>
              </a:rPr>
              <a:pPr/>
              <a:t>16</a:t>
            </a:fld>
            <a:endParaRPr lang="en-US" altLang="zh-CN" smtClean="0">
              <a:ea typeface="宋体" charset="-122"/>
            </a:endParaRPr>
          </a:p>
        </p:txBody>
      </p:sp>
      <p:graphicFrame>
        <p:nvGraphicFramePr>
          <p:cNvPr id="13314" name="Object 4"/>
          <p:cNvGraphicFramePr>
            <a:graphicFrameLocks noChangeAspect="1"/>
          </p:cNvGraphicFramePr>
          <p:nvPr>
            <p:ph/>
          </p:nvPr>
        </p:nvGraphicFramePr>
        <p:xfrm>
          <a:off x="569913" y="635000"/>
          <a:ext cx="6500812" cy="1241425"/>
        </p:xfrm>
        <a:graphic>
          <a:graphicData uri="http://schemas.openxmlformats.org/presentationml/2006/ole">
            <p:oleObj spid="_x0000_s34818" name="公式" r:id="rId3" imgW="2527200" imgH="48240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4500570"/>
            <a:ext cx="3286148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l-GR" altLang="zh-CN" sz="2400" b="1" dirty="0" smtClean="0">
                <a:latin typeface="微软雅黑" pitchFamily="34" charset="-122"/>
                <a:ea typeface="微软雅黑" pitchFamily="34" charset="-122"/>
              </a:rPr>
              <a:t>Ψ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方向的位差为：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34819" name="Object 4"/>
          <p:cNvGraphicFramePr>
            <a:graphicFrameLocks noChangeAspect="1"/>
          </p:cNvGraphicFramePr>
          <p:nvPr/>
        </p:nvGraphicFramePr>
        <p:xfrm>
          <a:off x="1357290" y="5214950"/>
          <a:ext cx="4772025" cy="685800"/>
        </p:xfrm>
        <a:graphic>
          <a:graphicData uri="http://schemas.openxmlformats.org/presentationml/2006/ole">
            <p:oleObj spid="_x0000_s34819" name="公式" r:id="rId4" imgW="1854000" imgH="266400" progId="Equation.3">
              <p:embed/>
            </p:oleObj>
          </a:graphicData>
        </a:graphic>
      </p:graphicFrame>
      <p:graphicFrame>
        <p:nvGraphicFramePr>
          <p:cNvPr id="34820" name="Object 3"/>
          <p:cNvGraphicFramePr>
            <a:graphicFrameLocks noChangeAspect="1"/>
          </p:cNvGraphicFramePr>
          <p:nvPr/>
        </p:nvGraphicFramePr>
        <p:xfrm>
          <a:off x="1428728" y="3000372"/>
          <a:ext cx="5429288" cy="1349105"/>
        </p:xfrm>
        <a:graphic>
          <a:graphicData uri="http://schemas.openxmlformats.org/presentationml/2006/ole">
            <p:oleObj spid="_x0000_s34820" name="公式" r:id="rId5" imgW="2044440" imgH="50796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4282" y="2071678"/>
            <a:ext cx="4357718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l-GR" altLang="zh-CN" sz="2400" b="1" smtClean="0">
                <a:latin typeface="微软雅黑" pitchFamily="34" charset="-122"/>
                <a:ea typeface="微软雅黑" pitchFamily="34" charset="-122"/>
              </a:rPr>
              <a:t>Ψ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方向的方差为：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D985BB-0AC9-4FF5-918E-ACECAB1064A2}" type="slidenum">
              <a:rPr lang="en-US" altLang="zh-CN" smtClean="0">
                <a:ea typeface="宋体" charset="-122"/>
              </a:rPr>
              <a:pPr/>
              <a:t>17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934200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800" b="1" smtClean="0">
                <a:solidFill>
                  <a:schemeClr val="tx1"/>
                </a:solidFill>
                <a:latin typeface="+mj-ea"/>
                <a:ea typeface="+mj-ea"/>
              </a:rPr>
              <a:t>特殊方向</a:t>
            </a:r>
            <a:r>
              <a:rPr lang="en-US" altLang="zh-CN" sz="2800" b="1" smtClean="0">
                <a:solidFill>
                  <a:schemeClr val="tx1"/>
                </a:solidFill>
                <a:latin typeface="+mj-ea"/>
                <a:ea typeface="+mj-ea"/>
              </a:rPr>
              <a:t>- -</a:t>
            </a:r>
            <a:r>
              <a:rPr lang="zh-CN" altLang="en-US" sz="2800" b="1" smtClean="0">
                <a:solidFill>
                  <a:schemeClr val="tx1"/>
                </a:solidFill>
                <a:latin typeface="+mj-ea"/>
                <a:ea typeface="+mj-ea"/>
              </a:rPr>
              <a:t>坐标轴</a:t>
            </a:r>
            <a:r>
              <a:rPr lang="zh-CN" altLang="en-US" sz="2800" b="1" dirty="0" smtClean="0">
                <a:solidFill>
                  <a:schemeClr val="tx1"/>
                </a:solidFill>
                <a:latin typeface="+mj-ea"/>
                <a:ea typeface="+mj-ea"/>
              </a:rPr>
              <a:t>方向上的位差计算</a:t>
            </a:r>
            <a:r>
              <a:rPr lang="en-US" altLang="zh-CN" sz="2800" b="1" dirty="0" smtClean="0">
                <a:solidFill>
                  <a:schemeClr val="tx1"/>
                </a:solidFill>
                <a:latin typeface="+mj-ea"/>
                <a:ea typeface="+mj-ea"/>
              </a:rPr>
              <a:t> </a:t>
            </a:r>
          </a:p>
        </p:txBody>
      </p:sp>
      <p:graphicFrame>
        <p:nvGraphicFramePr>
          <p:cNvPr id="14338" name="Object 3"/>
          <p:cNvGraphicFramePr>
            <a:graphicFrameLocks noChangeAspect="1"/>
          </p:cNvGraphicFramePr>
          <p:nvPr/>
        </p:nvGraphicFramePr>
        <p:xfrm>
          <a:off x="571472" y="928670"/>
          <a:ext cx="7907337" cy="4670425"/>
        </p:xfrm>
        <a:graphic>
          <a:graphicData uri="http://schemas.openxmlformats.org/presentationml/2006/ole">
            <p:oleObj spid="_x0000_s35842" name="公式" r:id="rId3" imgW="2882880" imgH="170172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643638" y="714356"/>
            <a:ext cx="250036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--E</a:t>
            </a:r>
            <a:r>
              <a:rPr lang="zh-CN" altLang="en-US" sz="2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轴方向位差</a:t>
            </a:r>
            <a:endParaRPr lang="en-US" altLang="zh-CN" sz="2400" b="1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--F</a:t>
            </a:r>
            <a:r>
              <a:rPr lang="zh-CN" altLang="en-US" sz="2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轴方向位差</a:t>
            </a:r>
            <a:endParaRPr lang="en-US" altLang="zh-CN" sz="2400" b="1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endParaRPr lang="en-US" altLang="zh-CN" sz="2400" b="1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--X</a:t>
            </a:r>
            <a:r>
              <a:rPr lang="zh-CN" altLang="en-US" sz="2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轴方向位差</a:t>
            </a:r>
            <a:endParaRPr lang="en-US" altLang="zh-CN" sz="2400" b="1" dirty="0" smtClean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--X</a:t>
            </a:r>
            <a:r>
              <a:rPr lang="zh-CN" altLang="en-US" sz="2400" b="1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轴方向位差</a:t>
            </a:r>
            <a:endParaRPr lang="zh-CN" altLang="en-US" sz="2400" b="1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357430"/>
            <a:ext cx="3786182" cy="597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在</a:t>
            </a:r>
            <a:r>
              <a:rPr lang="en-US" altLang="zh-CN" sz="2400" b="1" dirty="0" smtClean="0">
                <a:latin typeface="微软雅黑" pitchFamily="34" charset="-122"/>
                <a:ea typeface="微软雅黑" pitchFamily="34" charset="-122"/>
              </a:rPr>
              <a:t>XOY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坐标系中：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5643578"/>
            <a:ext cx="6286512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可</a:t>
            </a:r>
            <a:r>
              <a:rPr lang="zh-CN" altLang="en-US" sz="2400" b="1" dirty="0" smtClean="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画得中误差曲线。</a:t>
            </a:r>
            <a:endParaRPr lang="zh-CN" altLang="en-US" sz="2400" b="1" dirty="0">
              <a:solidFill>
                <a:srgbClr val="7030A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箭头连接符 1"/>
          <p:cNvCxnSpPr/>
          <p:nvPr/>
        </p:nvCxnSpPr>
        <p:spPr>
          <a:xfrm>
            <a:off x="5003800" y="3187700"/>
            <a:ext cx="3600450" cy="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 flipV="1">
            <a:off x="6732588" y="1200150"/>
            <a:ext cx="0" cy="3959225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8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699418" y="1058336"/>
            <a:ext cx="379206" cy="36933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noFill/>
                <a:latin typeface="+mn-lt"/>
                <a:ea typeface="+mn-ea"/>
              </a:rPr>
              <a:t> </a:t>
            </a:r>
          </a:p>
        </p:txBody>
      </p:sp>
      <p:sp>
        <p:nvSpPr>
          <p:cNvPr id="5" name="TextBox 1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8363641" y="3166357"/>
            <a:ext cx="382605" cy="369332"/>
          </a:xfrm>
          <a:prstGeom prst="rect">
            <a:avLst/>
          </a:prstGeom>
          <a:blipFill>
            <a:blip r:embed="rId3"/>
            <a:stretch>
              <a:fillRect b="-6557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noFill/>
                <a:latin typeface="+mn-lt"/>
                <a:ea typeface="+mn-ea"/>
              </a:rPr>
              <a:t> </a:t>
            </a:r>
          </a:p>
        </p:txBody>
      </p:sp>
      <p:sp>
        <p:nvSpPr>
          <p:cNvPr id="6" name="椭圆 5"/>
          <p:cNvSpPr/>
          <p:nvPr/>
        </p:nvSpPr>
        <p:spPr>
          <a:xfrm rot="2280000">
            <a:off x="5824538" y="1370013"/>
            <a:ext cx="1835150" cy="3635375"/>
          </a:xfrm>
          <a:prstGeom prst="ellipse">
            <a:avLst/>
          </a:prstGeom>
          <a:noFill/>
          <a:ln w="25400" cmpd="sng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" name="组合 68"/>
          <p:cNvGrpSpPr>
            <a:grpSpLocks/>
          </p:cNvGrpSpPr>
          <p:nvPr/>
        </p:nvGrpSpPr>
        <p:grpSpPr bwMode="auto">
          <a:xfrm>
            <a:off x="5202238" y="1520825"/>
            <a:ext cx="3074987" cy="3341688"/>
            <a:chOff x="5201687" y="2237351"/>
            <a:chExt cx="3074987" cy="3341687"/>
          </a:xfrm>
        </p:grpSpPr>
        <p:sp>
          <p:nvSpPr>
            <p:cNvPr id="8" name="Freeform 46"/>
            <p:cNvSpPr>
              <a:spLocks/>
            </p:cNvSpPr>
            <p:nvPr/>
          </p:nvSpPr>
          <p:spPr bwMode="auto">
            <a:xfrm>
              <a:off x="6738387" y="2237351"/>
              <a:ext cx="1301750" cy="401638"/>
            </a:xfrm>
            <a:custGeom>
              <a:avLst/>
              <a:gdLst>
                <a:gd name="T0" fmla="*/ 10 w 820"/>
                <a:gd name="T1" fmla="*/ 69 h 253"/>
                <a:gd name="T2" fmla="*/ 30 w 820"/>
                <a:gd name="T3" fmla="*/ 59 h 253"/>
                <a:gd name="T4" fmla="*/ 50 w 820"/>
                <a:gd name="T5" fmla="*/ 49 h 253"/>
                <a:gd name="T6" fmla="*/ 70 w 820"/>
                <a:gd name="T7" fmla="*/ 44 h 253"/>
                <a:gd name="T8" fmla="*/ 90 w 820"/>
                <a:gd name="T9" fmla="*/ 35 h 253"/>
                <a:gd name="T10" fmla="*/ 110 w 820"/>
                <a:gd name="T11" fmla="*/ 30 h 253"/>
                <a:gd name="T12" fmla="*/ 130 w 820"/>
                <a:gd name="T13" fmla="*/ 25 h 253"/>
                <a:gd name="T14" fmla="*/ 149 w 820"/>
                <a:gd name="T15" fmla="*/ 20 h 253"/>
                <a:gd name="T16" fmla="*/ 169 w 820"/>
                <a:gd name="T17" fmla="*/ 15 h 253"/>
                <a:gd name="T18" fmla="*/ 194 w 820"/>
                <a:gd name="T19" fmla="*/ 10 h 253"/>
                <a:gd name="T20" fmla="*/ 214 w 820"/>
                <a:gd name="T21" fmla="*/ 10 h 253"/>
                <a:gd name="T22" fmla="*/ 234 w 820"/>
                <a:gd name="T23" fmla="*/ 5 h 253"/>
                <a:gd name="T24" fmla="*/ 254 w 820"/>
                <a:gd name="T25" fmla="*/ 5 h 253"/>
                <a:gd name="T26" fmla="*/ 279 w 820"/>
                <a:gd name="T27" fmla="*/ 0 h 253"/>
                <a:gd name="T28" fmla="*/ 298 w 820"/>
                <a:gd name="T29" fmla="*/ 0 h 253"/>
                <a:gd name="T30" fmla="*/ 318 w 820"/>
                <a:gd name="T31" fmla="*/ 0 h 253"/>
                <a:gd name="T32" fmla="*/ 343 w 820"/>
                <a:gd name="T33" fmla="*/ 5 h 253"/>
                <a:gd name="T34" fmla="*/ 363 w 820"/>
                <a:gd name="T35" fmla="*/ 5 h 253"/>
                <a:gd name="T36" fmla="*/ 383 w 820"/>
                <a:gd name="T37" fmla="*/ 5 h 253"/>
                <a:gd name="T38" fmla="*/ 408 w 820"/>
                <a:gd name="T39" fmla="*/ 10 h 253"/>
                <a:gd name="T40" fmla="*/ 428 w 820"/>
                <a:gd name="T41" fmla="*/ 15 h 253"/>
                <a:gd name="T42" fmla="*/ 447 w 820"/>
                <a:gd name="T43" fmla="*/ 20 h 253"/>
                <a:gd name="T44" fmla="*/ 467 w 820"/>
                <a:gd name="T45" fmla="*/ 25 h 253"/>
                <a:gd name="T46" fmla="*/ 492 w 820"/>
                <a:gd name="T47" fmla="*/ 30 h 253"/>
                <a:gd name="T48" fmla="*/ 512 w 820"/>
                <a:gd name="T49" fmla="*/ 35 h 253"/>
                <a:gd name="T50" fmla="*/ 532 w 820"/>
                <a:gd name="T51" fmla="*/ 44 h 253"/>
                <a:gd name="T52" fmla="*/ 552 w 820"/>
                <a:gd name="T53" fmla="*/ 49 h 253"/>
                <a:gd name="T54" fmla="*/ 572 w 820"/>
                <a:gd name="T55" fmla="*/ 59 h 253"/>
                <a:gd name="T56" fmla="*/ 591 w 820"/>
                <a:gd name="T57" fmla="*/ 69 h 253"/>
                <a:gd name="T58" fmla="*/ 611 w 820"/>
                <a:gd name="T59" fmla="*/ 79 h 253"/>
                <a:gd name="T60" fmla="*/ 631 w 820"/>
                <a:gd name="T61" fmla="*/ 89 h 253"/>
                <a:gd name="T62" fmla="*/ 651 w 820"/>
                <a:gd name="T63" fmla="*/ 99 h 253"/>
                <a:gd name="T64" fmla="*/ 666 w 820"/>
                <a:gd name="T65" fmla="*/ 109 h 253"/>
                <a:gd name="T66" fmla="*/ 686 w 820"/>
                <a:gd name="T67" fmla="*/ 124 h 253"/>
                <a:gd name="T68" fmla="*/ 701 w 820"/>
                <a:gd name="T69" fmla="*/ 134 h 253"/>
                <a:gd name="T70" fmla="*/ 720 w 820"/>
                <a:gd name="T71" fmla="*/ 149 h 253"/>
                <a:gd name="T72" fmla="*/ 735 w 820"/>
                <a:gd name="T73" fmla="*/ 164 h 253"/>
                <a:gd name="T74" fmla="*/ 750 w 820"/>
                <a:gd name="T75" fmla="*/ 179 h 253"/>
                <a:gd name="T76" fmla="*/ 770 w 820"/>
                <a:gd name="T77" fmla="*/ 193 h 253"/>
                <a:gd name="T78" fmla="*/ 785 w 820"/>
                <a:gd name="T79" fmla="*/ 208 h 253"/>
                <a:gd name="T80" fmla="*/ 800 w 820"/>
                <a:gd name="T81" fmla="*/ 223 h 253"/>
                <a:gd name="T82" fmla="*/ 815 w 820"/>
                <a:gd name="T83" fmla="*/ 238 h 25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20"/>
                <a:gd name="T127" fmla="*/ 0 h 253"/>
                <a:gd name="T128" fmla="*/ 820 w 820"/>
                <a:gd name="T129" fmla="*/ 253 h 25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20" h="253">
                  <a:moveTo>
                    <a:pt x="0" y="74"/>
                  </a:moveTo>
                  <a:lnTo>
                    <a:pt x="5" y="69"/>
                  </a:lnTo>
                  <a:lnTo>
                    <a:pt x="10" y="69"/>
                  </a:lnTo>
                  <a:lnTo>
                    <a:pt x="20" y="64"/>
                  </a:lnTo>
                  <a:lnTo>
                    <a:pt x="25" y="59"/>
                  </a:lnTo>
                  <a:lnTo>
                    <a:pt x="30" y="59"/>
                  </a:lnTo>
                  <a:lnTo>
                    <a:pt x="40" y="54"/>
                  </a:lnTo>
                  <a:lnTo>
                    <a:pt x="45" y="54"/>
                  </a:lnTo>
                  <a:lnTo>
                    <a:pt x="50" y="49"/>
                  </a:lnTo>
                  <a:lnTo>
                    <a:pt x="55" y="49"/>
                  </a:lnTo>
                  <a:lnTo>
                    <a:pt x="65" y="44"/>
                  </a:lnTo>
                  <a:lnTo>
                    <a:pt x="70" y="44"/>
                  </a:lnTo>
                  <a:lnTo>
                    <a:pt x="75" y="39"/>
                  </a:lnTo>
                  <a:lnTo>
                    <a:pt x="85" y="39"/>
                  </a:lnTo>
                  <a:lnTo>
                    <a:pt x="90" y="35"/>
                  </a:lnTo>
                  <a:lnTo>
                    <a:pt x="95" y="35"/>
                  </a:lnTo>
                  <a:lnTo>
                    <a:pt x="105" y="30"/>
                  </a:lnTo>
                  <a:lnTo>
                    <a:pt x="110" y="30"/>
                  </a:lnTo>
                  <a:lnTo>
                    <a:pt x="115" y="30"/>
                  </a:lnTo>
                  <a:lnTo>
                    <a:pt x="125" y="25"/>
                  </a:lnTo>
                  <a:lnTo>
                    <a:pt x="130" y="25"/>
                  </a:lnTo>
                  <a:lnTo>
                    <a:pt x="140" y="25"/>
                  </a:lnTo>
                  <a:lnTo>
                    <a:pt x="144" y="20"/>
                  </a:lnTo>
                  <a:lnTo>
                    <a:pt x="149" y="20"/>
                  </a:lnTo>
                  <a:lnTo>
                    <a:pt x="159" y="20"/>
                  </a:lnTo>
                  <a:lnTo>
                    <a:pt x="164" y="15"/>
                  </a:lnTo>
                  <a:lnTo>
                    <a:pt x="169" y="15"/>
                  </a:lnTo>
                  <a:lnTo>
                    <a:pt x="179" y="15"/>
                  </a:lnTo>
                  <a:lnTo>
                    <a:pt x="184" y="10"/>
                  </a:lnTo>
                  <a:lnTo>
                    <a:pt x="194" y="10"/>
                  </a:lnTo>
                  <a:lnTo>
                    <a:pt x="199" y="10"/>
                  </a:lnTo>
                  <a:lnTo>
                    <a:pt x="204" y="10"/>
                  </a:lnTo>
                  <a:lnTo>
                    <a:pt x="214" y="10"/>
                  </a:lnTo>
                  <a:lnTo>
                    <a:pt x="219" y="5"/>
                  </a:lnTo>
                  <a:lnTo>
                    <a:pt x="229" y="5"/>
                  </a:lnTo>
                  <a:lnTo>
                    <a:pt x="234" y="5"/>
                  </a:lnTo>
                  <a:lnTo>
                    <a:pt x="244" y="5"/>
                  </a:lnTo>
                  <a:lnTo>
                    <a:pt x="249" y="5"/>
                  </a:lnTo>
                  <a:lnTo>
                    <a:pt x="254" y="5"/>
                  </a:lnTo>
                  <a:lnTo>
                    <a:pt x="264" y="5"/>
                  </a:lnTo>
                  <a:lnTo>
                    <a:pt x="269" y="5"/>
                  </a:lnTo>
                  <a:lnTo>
                    <a:pt x="279" y="0"/>
                  </a:lnTo>
                  <a:lnTo>
                    <a:pt x="284" y="0"/>
                  </a:lnTo>
                  <a:lnTo>
                    <a:pt x="293" y="0"/>
                  </a:lnTo>
                  <a:lnTo>
                    <a:pt x="298" y="0"/>
                  </a:lnTo>
                  <a:lnTo>
                    <a:pt x="303" y="0"/>
                  </a:lnTo>
                  <a:lnTo>
                    <a:pt x="313" y="0"/>
                  </a:lnTo>
                  <a:lnTo>
                    <a:pt x="318" y="0"/>
                  </a:lnTo>
                  <a:lnTo>
                    <a:pt x="328" y="0"/>
                  </a:lnTo>
                  <a:lnTo>
                    <a:pt x="333" y="5"/>
                  </a:lnTo>
                  <a:lnTo>
                    <a:pt x="343" y="5"/>
                  </a:lnTo>
                  <a:lnTo>
                    <a:pt x="348" y="5"/>
                  </a:lnTo>
                  <a:lnTo>
                    <a:pt x="358" y="5"/>
                  </a:lnTo>
                  <a:lnTo>
                    <a:pt x="363" y="5"/>
                  </a:lnTo>
                  <a:lnTo>
                    <a:pt x="368" y="5"/>
                  </a:lnTo>
                  <a:lnTo>
                    <a:pt x="378" y="5"/>
                  </a:lnTo>
                  <a:lnTo>
                    <a:pt x="383" y="5"/>
                  </a:lnTo>
                  <a:lnTo>
                    <a:pt x="393" y="10"/>
                  </a:lnTo>
                  <a:lnTo>
                    <a:pt x="398" y="10"/>
                  </a:lnTo>
                  <a:lnTo>
                    <a:pt x="408" y="10"/>
                  </a:lnTo>
                  <a:lnTo>
                    <a:pt x="413" y="10"/>
                  </a:lnTo>
                  <a:lnTo>
                    <a:pt x="418" y="15"/>
                  </a:lnTo>
                  <a:lnTo>
                    <a:pt x="428" y="15"/>
                  </a:lnTo>
                  <a:lnTo>
                    <a:pt x="432" y="15"/>
                  </a:lnTo>
                  <a:lnTo>
                    <a:pt x="442" y="15"/>
                  </a:lnTo>
                  <a:lnTo>
                    <a:pt x="447" y="20"/>
                  </a:lnTo>
                  <a:lnTo>
                    <a:pt x="457" y="20"/>
                  </a:lnTo>
                  <a:lnTo>
                    <a:pt x="462" y="20"/>
                  </a:lnTo>
                  <a:lnTo>
                    <a:pt x="467" y="25"/>
                  </a:lnTo>
                  <a:lnTo>
                    <a:pt x="477" y="25"/>
                  </a:lnTo>
                  <a:lnTo>
                    <a:pt x="482" y="25"/>
                  </a:lnTo>
                  <a:lnTo>
                    <a:pt x="492" y="30"/>
                  </a:lnTo>
                  <a:lnTo>
                    <a:pt x="497" y="30"/>
                  </a:lnTo>
                  <a:lnTo>
                    <a:pt x="502" y="35"/>
                  </a:lnTo>
                  <a:lnTo>
                    <a:pt x="512" y="35"/>
                  </a:lnTo>
                  <a:lnTo>
                    <a:pt x="517" y="39"/>
                  </a:lnTo>
                  <a:lnTo>
                    <a:pt x="527" y="39"/>
                  </a:lnTo>
                  <a:lnTo>
                    <a:pt x="532" y="44"/>
                  </a:lnTo>
                  <a:lnTo>
                    <a:pt x="537" y="44"/>
                  </a:lnTo>
                  <a:lnTo>
                    <a:pt x="547" y="49"/>
                  </a:lnTo>
                  <a:lnTo>
                    <a:pt x="552" y="49"/>
                  </a:lnTo>
                  <a:lnTo>
                    <a:pt x="557" y="54"/>
                  </a:lnTo>
                  <a:lnTo>
                    <a:pt x="567" y="54"/>
                  </a:lnTo>
                  <a:lnTo>
                    <a:pt x="572" y="59"/>
                  </a:lnTo>
                  <a:lnTo>
                    <a:pt x="576" y="59"/>
                  </a:lnTo>
                  <a:lnTo>
                    <a:pt x="586" y="64"/>
                  </a:lnTo>
                  <a:lnTo>
                    <a:pt x="591" y="69"/>
                  </a:lnTo>
                  <a:lnTo>
                    <a:pt x="596" y="69"/>
                  </a:lnTo>
                  <a:lnTo>
                    <a:pt x="606" y="74"/>
                  </a:lnTo>
                  <a:lnTo>
                    <a:pt x="611" y="79"/>
                  </a:lnTo>
                  <a:lnTo>
                    <a:pt x="616" y="79"/>
                  </a:lnTo>
                  <a:lnTo>
                    <a:pt x="621" y="84"/>
                  </a:lnTo>
                  <a:lnTo>
                    <a:pt x="631" y="89"/>
                  </a:lnTo>
                  <a:lnTo>
                    <a:pt x="636" y="89"/>
                  </a:lnTo>
                  <a:lnTo>
                    <a:pt x="641" y="94"/>
                  </a:lnTo>
                  <a:lnTo>
                    <a:pt x="651" y="99"/>
                  </a:lnTo>
                  <a:lnTo>
                    <a:pt x="656" y="104"/>
                  </a:lnTo>
                  <a:lnTo>
                    <a:pt x="661" y="109"/>
                  </a:lnTo>
                  <a:lnTo>
                    <a:pt x="666" y="109"/>
                  </a:lnTo>
                  <a:lnTo>
                    <a:pt x="671" y="114"/>
                  </a:lnTo>
                  <a:lnTo>
                    <a:pt x="681" y="119"/>
                  </a:lnTo>
                  <a:lnTo>
                    <a:pt x="686" y="124"/>
                  </a:lnTo>
                  <a:lnTo>
                    <a:pt x="691" y="129"/>
                  </a:lnTo>
                  <a:lnTo>
                    <a:pt x="696" y="129"/>
                  </a:lnTo>
                  <a:lnTo>
                    <a:pt x="701" y="134"/>
                  </a:lnTo>
                  <a:lnTo>
                    <a:pt x="711" y="139"/>
                  </a:lnTo>
                  <a:lnTo>
                    <a:pt x="716" y="144"/>
                  </a:lnTo>
                  <a:lnTo>
                    <a:pt x="720" y="149"/>
                  </a:lnTo>
                  <a:lnTo>
                    <a:pt x="725" y="154"/>
                  </a:lnTo>
                  <a:lnTo>
                    <a:pt x="730" y="159"/>
                  </a:lnTo>
                  <a:lnTo>
                    <a:pt x="735" y="164"/>
                  </a:lnTo>
                  <a:lnTo>
                    <a:pt x="740" y="169"/>
                  </a:lnTo>
                  <a:lnTo>
                    <a:pt x="745" y="174"/>
                  </a:lnTo>
                  <a:lnTo>
                    <a:pt x="750" y="179"/>
                  </a:lnTo>
                  <a:lnTo>
                    <a:pt x="760" y="183"/>
                  </a:lnTo>
                  <a:lnTo>
                    <a:pt x="765" y="188"/>
                  </a:lnTo>
                  <a:lnTo>
                    <a:pt x="770" y="193"/>
                  </a:lnTo>
                  <a:lnTo>
                    <a:pt x="775" y="198"/>
                  </a:lnTo>
                  <a:lnTo>
                    <a:pt x="780" y="203"/>
                  </a:lnTo>
                  <a:lnTo>
                    <a:pt x="785" y="208"/>
                  </a:lnTo>
                  <a:lnTo>
                    <a:pt x="790" y="213"/>
                  </a:lnTo>
                  <a:lnTo>
                    <a:pt x="795" y="218"/>
                  </a:lnTo>
                  <a:lnTo>
                    <a:pt x="800" y="223"/>
                  </a:lnTo>
                  <a:lnTo>
                    <a:pt x="805" y="228"/>
                  </a:lnTo>
                  <a:lnTo>
                    <a:pt x="810" y="233"/>
                  </a:lnTo>
                  <a:lnTo>
                    <a:pt x="815" y="238"/>
                  </a:lnTo>
                  <a:lnTo>
                    <a:pt x="815" y="248"/>
                  </a:lnTo>
                  <a:lnTo>
                    <a:pt x="820" y="253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等线" charset="-122"/>
              </a:endParaRPr>
            </a:p>
          </p:txBody>
        </p:sp>
        <p:sp>
          <p:nvSpPr>
            <p:cNvPr id="9" name="Freeform 47"/>
            <p:cNvSpPr>
              <a:spLocks/>
            </p:cNvSpPr>
            <p:nvPr/>
          </p:nvSpPr>
          <p:spPr bwMode="auto">
            <a:xfrm>
              <a:off x="7835349" y="2638988"/>
              <a:ext cx="441325" cy="1544638"/>
            </a:xfrm>
            <a:custGeom>
              <a:avLst/>
              <a:gdLst>
                <a:gd name="T0" fmla="*/ 139 w 278"/>
                <a:gd name="T1" fmla="*/ 10 h 973"/>
                <a:gd name="T2" fmla="*/ 154 w 278"/>
                <a:gd name="T3" fmla="*/ 30 h 973"/>
                <a:gd name="T4" fmla="*/ 164 w 278"/>
                <a:gd name="T5" fmla="*/ 45 h 973"/>
                <a:gd name="T6" fmla="*/ 178 w 278"/>
                <a:gd name="T7" fmla="*/ 65 h 973"/>
                <a:gd name="T8" fmla="*/ 188 w 278"/>
                <a:gd name="T9" fmla="*/ 84 h 973"/>
                <a:gd name="T10" fmla="*/ 198 w 278"/>
                <a:gd name="T11" fmla="*/ 99 h 973"/>
                <a:gd name="T12" fmla="*/ 208 w 278"/>
                <a:gd name="T13" fmla="*/ 119 h 973"/>
                <a:gd name="T14" fmla="*/ 218 w 278"/>
                <a:gd name="T15" fmla="*/ 139 h 973"/>
                <a:gd name="T16" fmla="*/ 223 w 278"/>
                <a:gd name="T17" fmla="*/ 159 h 973"/>
                <a:gd name="T18" fmla="*/ 233 w 278"/>
                <a:gd name="T19" fmla="*/ 179 h 973"/>
                <a:gd name="T20" fmla="*/ 243 w 278"/>
                <a:gd name="T21" fmla="*/ 199 h 973"/>
                <a:gd name="T22" fmla="*/ 248 w 278"/>
                <a:gd name="T23" fmla="*/ 228 h 973"/>
                <a:gd name="T24" fmla="*/ 258 w 278"/>
                <a:gd name="T25" fmla="*/ 253 h 973"/>
                <a:gd name="T26" fmla="*/ 263 w 278"/>
                <a:gd name="T27" fmla="*/ 288 h 973"/>
                <a:gd name="T28" fmla="*/ 273 w 278"/>
                <a:gd name="T29" fmla="*/ 333 h 973"/>
                <a:gd name="T30" fmla="*/ 278 w 278"/>
                <a:gd name="T31" fmla="*/ 437 h 973"/>
                <a:gd name="T32" fmla="*/ 268 w 278"/>
                <a:gd name="T33" fmla="*/ 501 h 973"/>
                <a:gd name="T34" fmla="*/ 263 w 278"/>
                <a:gd name="T35" fmla="*/ 556 h 973"/>
                <a:gd name="T36" fmla="*/ 253 w 278"/>
                <a:gd name="T37" fmla="*/ 581 h 973"/>
                <a:gd name="T38" fmla="*/ 248 w 278"/>
                <a:gd name="T39" fmla="*/ 616 h 973"/>
                <a:gd name="T40" fmla="*/ 238 w 278"/>
                <a:gd name="T41" fmla="*/ 636 h 973"/>
                <a:gd name="T42" fmla="*/ 233 w 278"/>
                <a:gd name="T43" fmla="*/ 655 h 973"/>
                <a:gd name="T44" fmla="*/ 223 w 278"/>
                <a:gd name="T45" fmla="*/ 670 h 973"/>
                <a:gd name="T46" fmla="*/ 218 w 278"/>
                <a:gd name="T47" fmla="*/ 690 h 973"/>
                <a:gd name="T48" fmla="*/ 208 w 278"/>
                <a:gd name="T49" fmla="*/ 710 h 973"/>
                <a:gd name="T50" fmla="*/ 198 w 278"/>
                <a:gd name="T51" fmla="*/ 725 h 973"/>
                <a:gd name="T52" fmla="*/ 193 w 278"/>
                <a:gd name="T53" fmla="*/ 745 h 973"/>
                <a:gd name="T54" fmla="*/ 183 w 278"/>
                <a:gd name="T55" fmla="*/ 760 h 973"/>
                <a:gd name="T56" fmla="*/ 173 w 278"/>
                <a:gd name="T57" fmla="*/ 780 h 973"/>
                <a:gd name="T58" fmla="*/ 164 w 278"/>
                <a:gd name="T59" fmla="*/ 794 h 973"/>
                <a:gd name="T60" fmla="*/ 149 w 278"/>
                <a:gd name="T61" fmla="*/ 809 h 973"/>
                <a:gd name="T62" fmla="*/ 139 w 278"/>
                <a:gd name="T63" fmla="*/ 824 h 973"/>
                <a:gd name="T64" fmla="*/ 129 w 278"/>
                <a:gd name="T65" fmla="*/ 839 h 973"/>
                <a:gd name="T66" fmla="*/ 119 w 278"/>
                <a:gd name="T67" fmla="*/ 854 h 973"/>
                <a:gd name="T68" fmla="*/ 104 w 278"/>
                <a:gd name="T69" fmla="*/ 869 h 973"/>
                <a:gd name="T70" fmla="*/ 94 w 278"/>
                <a:gd name="T71" fmla="*/ 884 h 973"/>
                <a:gd name="T72" fmla="*/ 79 w 278"/>
                <a:gd name="T73" fmla="*/ 899 h 973"/>
                <a:gd name="T74" fmla="*/ 64 w 278"/>
                <a:gd name="T75" fmla="*/ 914 h 973"/>
                <a:gd name="T76" fmla="*/ 49 w 278"/>
                <a:gd name="T77" fmla="*/ 929 h 973"/>
                <a:gd name="T78" fmla="*/ 34 w 278"/>
                <a:gd name="T79" fmla="*/ 943 h 973"/>
                <a:gd name="T80" fmla="*/ 20 w 278"/>
                <a:gd name="T81" fmla="*/ 953 h 973"/>
                <a:gd name="T82" fmla="*/ 10 w 278"/>
                <a:gd name="T83" fmla="*/ 963 h 97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78"/>
                <a:gd name="T127" fmla="*/ 0 h 973"/>
                <a:gd name="T128" fmla="*/ 278 w 278"/>
                <a:gd name="T129" fmla="*/ 973 h 97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78" h="973">
                  <a:moveTo>
                    <a:pt x="129" y="0"/>
                  </a:moveTo>
                  <a:lnTo>
                    <a:pt x="134" y="5"/>
                  </a:lnTo>
                  <a:lnTo>
                    <a:pt x="139" y="10"/>
                  </a:lnTo>
                  <a:lnTo>
                    <a:pt x="144" y="15"/>
                  </a:lnTo>
                  <a:lnTo>
                    <a:pt x="149" y="20"/>
                  </a:lnTo>
                  <a:lnTo>
                    <a:pt x="154" y="30"/>
                  </a:lnTo>
                  <a:lnTo>
                    <a:pt x="159" y="35"/>
                  </a:lnTo>
                  <a:lnTo>
                    <a:pt x="159" y="40"/>
                  </a:lnTo>
                  <a:lnTo>
                    <a:pt x="164" y="45"/>
                  </a:lnTo>
                  <a:lnTo>
                    <a:pt x="169" y="50"/>
                  </a:lnTo>
                  <a:lnTo>
                    <a:pt x="173" y="60"/>
                  </a:lnTo>
                  <a:lnTo>
                    <a:pt x="178" y="65"/>
                  </a:lnTo>
                  <a:lnTo>
                    <a:pt x="178" y="70"/>
                  </a:lnTo>
                  <a:lnTo>
                    <a:pt x="183" y="74"/>
                  </a:lnTo>
                  <a:lnTo>
                    <a:pt x="188" y="84"/>
                  </a:lnTo>
                  <a:lnTo>
                    <a:pt x="193" y="89"/>
                  </a:lnTo>
                  <a:lnTo>
                    <a:pt x="193" y="94"/>
                  </a:lnTo>
                  <a:lnTo>
                    <a:pt x="198" y="99"/>
                  </a:lnTo>
                  <a:lnTo>
                    <a:pt x="203" y="109"/>
                  </a:lnTo>
                  <a:lnTo>
                    <a:pt x="203" y="114"/>
                  </a:lnTo>
                  <a:lnTo>
                    <a:pt x="208" y="119"/>
                  </a:lnTo>
                  <a:lnTo>
                    <a:pt x="213" y="129"/>
                  </a:lnTo>
                  <a:lnTo>
                    <a:pt x="213" y="134"/>
                  </a:lnTo>
                  <a:lnTo>
                    <a:pt x="218" y="139"/>
                  </a:lnTo>
                  <a:lnTo>
                    <a:pt x="218" y="149"/>
                  </a:lnTo>
                  <a:lnTo>
                    <a:pt x="223" y="154"/>
                  </a:lnTo>
                  <a:lnTo>
                    <a:pt x="223" y="159"/>
                  </a:lnTo>
                  <a:lnTo>
                    <a:pt x="228" y="169"/>
                  </a:lnTo>
                  <a:lnTo>
                    <a:pt x="233" y="174"/>
                  </a:lnTo>
                  <a:lnTo>
                    <a:pt x="233" y="179"/>
                  </a:lnTo>
                  <a:lnTo>
                    <a:pt x="238" y="189"/>
                  </a:lnTo>
                  <a:lnTo>
                    <a:pt x="238" y="194"/>
                  </a:lnTo>
                  <a:lnTo>
                    <a:pt x="243" y="199"/>
                  </a:lnTo>
                  <a:lnTo>
                    <a:pt x="243" y="213"/>
                  </a:lnTo>
                  <a:lnTo>
                    <a:pt x="248" y="218"/>
                  </a:lnTo>
                  <a:lnTo>
                    <a:pt x="248" y="228"/>
                  </a:lnTo>
                  <a:lnTo>
                    <a:pt x="253" y="233"/>
                  </a:lnTo>
                  <a:lnTo>
                    <a:pt x="253" y="248"/>
                  </a:lnTo>
                  <a:lnTo>
                    <a:pt x="258" y="253"/>
                  </a:lnTo>
                  <a:lnTo>
                    <a:pt x="258" y="268"/>
                  </a:lnTo>
                  <a:lnTo>
                    <a:pt x="263" y="278"/>
                  </a:lnTo>
                  <a:lnTo>
                    <a:pt x="263" y="288"/>
                  </a:lnTo>
                  <a:lnTo>
                    <a:pt x="268" y="298"/>
                  </a:lnTo>
                  <a:lnTo>
                    <a:pt x="268" y="328"/>
                  </a:lnTo>
                  <a:lnTo>
                    <a:pt x="273" y="333"/>
                  </a:lnTo>
                  <a:lnTo>
                    <a:pt x="273" y="387"/>
                  </a:lnTo>
                  <a:lnTo>
                    <a:pt x="278" y="397"/>
                  </a:lnTo>
                  <a:lnTo>
                    <a:pt x="278" y="437"/>
                  </a:lnTo>
                  <a:lnTo>
                    <a:pt x="273" y="447"/>
                  </a:lnTo>
                  <a:lnTo>
                    <a:pt x="273" y="492"/>
                  </a:lnTo>
                  <a:lnTo>
                    <a:pt x="268" y="501"/>
                  </a:lnTo>
                  <a:lnTo>
                    <a:pt x="268" y="526"/>
                  </a:lnTo>
                  <a:lnTo>
                    <a:pt x="263" y="536"/>
                  </a:lnTo>
                  <a:lnTo>
                    <a:pt x="263" y="556"/>
                  </a:lnTo>
                  <a:lnTo>
                    <a:pt x="258" y="561"/>
                  </a:lnTo>
                  <a:lnTo>
                    <a:pt x="258" y="576"/>
                  </a:lnTo>
                  <a:lnTo>
                    <a:pt x="253" y="581"/>
                  </a:lnTo>
                  <a:lnTo>
                    <a:pt x="253" y="596"/>
                  </a:lnTo>
                  <a:lnTo>
                    <a:pt x="248" y="601"/>
                  </a:lnTo>
                  <a:lnTo>
                    <a:pt x="248" y="616"/>
                  </a:lnTo>
                  <a:lnTo>
                    <a:pt x="243" y="621"/>
                  </a:lnTo>
                  <a:lnTo>
                    <a:pt x="243" y="626"/>
                  </a:lnTo>
                  <a:lnTo>
                    <a:pt x="238" y="636"/>
                  </a:lnTo>
                  <a:lnTo>
                    <a:pt x="238" y="641"/>
                  </a:lnTo>
                  <a:lnTo>
                    <a:pt x="233" y="645"/>
                  </a:lnTo>
                  <a:lnTo>
                    <a:pt x="233" y="655"/>
                  </a:lnTo>
                  <a:lnTo>
                    <a:pt x="228" y="660"/>
                  </a:lnTo>
                  <a:lnTo>
                    <a:pt x="228" y="665"/>
                  </a:lnTo>
                  <a:lnTo>
                    <a:pt x="223" y="670"/>
                  </a:lnTo>
                  <a:lnTo>
                    <a:pt x="223" y="680"/>
                  </a:lnTo>
                  <a:lnTo>
                    <a:pt x="218" y="685"/>
                  </a:lnTo>
                  <a:lnTo>
                    <a:pt x="218" y="690"/>
                  </a:lnTo>
                  <a:lnTo>
                    <a:pt x="213" y="695"/>
                  </a:lnTo>
                  <a:lnTo>
                    <a:pt x="213" y="705"/>
                  </a:lnTo>
                  <a:lnTo>
                    <a:pt x="208" y="710"/>
                  </a:lnTo>
                  <a:lnTo>
                    <a:pt x="208" y="715"/>
                  </a:lnTo>
                  <a:lnTo>
                    <a:pt x="203" y="720"/>
                  </a:lnTo>
                  <a:lnTo>
                    <a:pt x="198" y="725"/>
                  </a:lnTo>
                  <a:lnTo>
                    <a:pt x="198" y="730"/>
                  </a:lnTo>
                  <a:lnTo>
                    <a:pt x="193" y="740"/>
                  </a:lnTo>
                  <a:lnTo>
                    <a:pt x="193" y="745"/>
                  </a:lnTo>
                  <a:lnTo>
                    <a:pt x="188" y="750"/>
                  </a:lnTo>
                  <a:lnTo>
                    <a:pt x="183" y="755"/>
                  </a:lnTo>
                  <a:lnTo>
                    <a:pt x="183" y="760"/>
                  </a:lnTo>
                  <a:lnTo>
                    <a:pt x="178" y="765"/>
                  </a:lnTo>
                  <a:lnTo>
                    <a:pt x="173" y="775"/>
                  </a:lnTo>
                  <a:lnTo>
                    <a:pt x="173" y="780"/>
                  </a:lnTo>
                  <a:lnTo>
                    <a:pt x="169" y="785"/>
                  </a:lnTo>
                  <a:lnTo>
                    <a:pt x="164" y="789"/>
                  </a:lnTo>
                  <a:lnTo>
                    <a:pt x="164" y="794"/>
                  </a:lnTo>
                  <a:lnTo>
                    <a:pt x="159" y="799"/>
                  </a:lnTo>
                  <a:lnTo>
                    <a:pt x="154" y="804"/>
                  </a:lnTo>
                  <a:lnTo>
                    <a:pt x="149" y="809"/>
                  </a:lnTo>
                  <a:lnTo>
                    <a:pt x="149" y="814"/>
                  </a:lnTo>
                  <a:lnTo>
                    <a:pt x="144" y="819"/>
                  </a:lnTo>
                  <a:lnTo>
                    <a:pt x="139" y="824"/>
                  </a:lnTo>
                  <a:lnTo>
                    <a:pt x="134" y="829"/>
                  </a:lnTo>
                  <a:lnTo>
                    <a:pt x="134" y="834"/>
                  </a:lnTo>
                  <a:lnTo>
                    <a:pt x="129" y="839"/>
                  </a:lnTo>
                  <a:lnTo>
                    <a:pt x="124" y="844"/>
                  </a:lnTo>
                  <a:lnTo>
                    <a:pt x="119" y="849"/>
                  </a:lnTo>
                  <a:lnTo>
                    <a:pt x="119" y="854"/>
                  </a:lnTo>
                  <a:lnTo>
                    <a:pt x="114" y="859"/>
                  </a:lnTo>
                  <a:lnTo>
                    <a:pt x="109" y="864"/>
                  </a:lnTo>
                  <a:lnTo>
                    <a:pt x="104" y="869"/>
                  </a:lnTo>
                  <a:lnTo>
                    <a:pt x="99" y="874"/>
                  </a:lnTo>
                  <a:lnTo>
                    <a:pt x="99" y="879"/>
                  </a:lnTo>
                  <a:lnTo>
                    <a:pt x="94" y="884"/>
                  </a:lnTo>
                  <a:lnTo>
                    <a:pt x="89" y="889"/>
                  </a:lnTo>
                  <a:lnTo>
                    <a:pt x="84" y="894"/>
                  </a:lnTo>
                  <a:lnTo>
                    <a:pt x="79" y="899"/>
                  </a:lnTo>
                  <a:lnTo>
                    <a:pt x="74" y="904"/>
                  </a:lnTo>
                  <a:lnTo>
                    <a:pt x="69" y="909"/>
                  </a:lnTo>
                  <a:lnTo>
                    <a:pt x="64" y="914"/>
                  </a:lnTo>
                  <a:lnTo>
                    <a:pt x="59" y="919"/>
                  </a:lnTo>
                  <a:lnTo>
                    <a:pt x="54" y="924"/>
                  </a:lnTo>
                  <a:lnTo>
                    <a:pt x="49" y="929"/>
                  </a:lnTo>
                  <a:lnTo>
                    <a:pt x="44" y="933"/>
                  </a:lnTo>
                  <a:lnTo>
                    <a:pt x="39" y="938"/>
                  </a:lnTo>
                  <a:lnTo>
                    <a:pt x="34" y="943"/>
                  </a:lnTo>
                  <a:lnTo>
                    <a:pt x="29" y="948"/>
                  </a:lnTo>
                  <a:lnTo>
                    <a:pt x="25" y="948"/>
                  </a:lnTo>
                  <a:lnTo>
                    <a:pt x="20" y="953"/>
                  </a:lnTo>
                  <a:lnTo>
                    <a:pt x="20" y="958"/>
                  </a:lnTo>
                  <a:lnTo>
                    <a:pt x="15" y="963"/>
                  </a:lnTo>
                  <a:lnTo>
                    <a:pt x="10" y="963"/>
                  </a:lnTo>
                  <a:lnTo>
                    <a:pt x="5" y="968"/>
                  </a:lnTo>
                  <a:lnTo>
                    <a:pt x="0" y="973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等线" charset="-122"/>
              </a:endParaRPr>
            </a:p>
          </p:txBody>
        </p:sp>
        <p:sp>
          <p:nvSpPr>
            <p:cNvPr id="10" name="Freeform 48"/>
            <p:cNvSpPr>
              <a:spLocks/>
            </p:cNvSpPr>
            <p:nvPr/>
          </p:nvSpPr>
          <p:spPr bwMode="auto">
            <a:xfrm>
              <a:off x="7101924" y="4183626"/>
              <a:ext cx="733425" cy="985838"/>
            </a:xfrm>
            <a:custGeom>
              <a:avLst/>
              <a:gdLst>
                <a:gd name="T0" fmla="*/ 452 w 462"/>
                <a:gd name="T1" fmla="*/ 10 h 621"/>
                <a:gd name="T2" fmla="*/ 437 w 462"/>
                <a:gd name="T3" fmla="*/ 20 h 621"/>
                <a:gd name="T4" fmla="*/ 422 w 462"/>
                <a:gd name="T5" fmla="*/ 35 h 621"/>
                <a:gd name="T6" fmla="*/ 407 w 462"/>
                <a:gd name="T7" fmla="*/ 40 h 621"/>
                <a:gd name="T8" fmla="*/ 397 w 462"/>
                <a:gd name="T9" fmla="*/ 50 h 621"/>
                <a:gd name="T10" fmla="*/ 377 w 462"/>
                <a:gd name="T11" fmla="*/ 65 h 621"/>
                <a:gd name="T12" fmla="*/ 372 w 462"/>
                <a:gd name="T13" fmla="*/ 70 h 621"/>
                <a:gd name="T14" fmla="*/ 357 w 462"/>
                <a:gd name="T15" fmla="*/ 80 h 621"/>
                <a:gd name="T16" fmla="*/ 343 w 462"/>
                <a:gd name="T17" fmla="*/ 90 h 621"/>
                <a:gd name="T18" fmla="*/ 328 w 462"/>
                <a:gd name="T19" fmla="*/ 100 h 621"/>
                <a:gd name="T20" fmla="*/ 313 w 462"/>
                <a:gd name="T21" fmla="*/ 114 h 621"/>
                <a:gd name="T22" fmla="*/ 303 w 462"/>
                <a:gd name="T23" fmla="*/ 124 h 621"/>
                <a:gd name="T24" fmla="*/ 288 w 462"/>
                <a:gd name="T25" fmla="*/ 134 h 621"/>
                <a:gd name="T26" fmla="*/ 273 w 462"/>
                <a:gd name="T27" fmla="*/ 149 h 621"/>
                <a:gd name="T28" fmla="*/ 258 w 462"/>
                <a:gd name="T29" fmla="*/ 159 h 621"/>
                <a:gd name="T30" fmla="*/ 243 w 462"/>
                <a:gd name="T31" fmla="*/ 179 h 621"/>
                <a:gd name="T32" fmla="*/ 228 w 462"/>
                <a:gd name="T33" fmla="*/ 199 h 621"/>
                <a:gd name="T34" fmla="*/ 218 w 462"/>
                <a:gd name="T35" fmla="*/ 214 h 621"/>
                <a:gd name="T36" fmla="*/ 208 w 462"/>
                <a:gd name="T37" fmla="*/ 229 h 621"/>
                <a:gd name="T38" fmla="*/ 194 w 462"/>
                <a:gd name="T39" fmla="*/ 253 h 621"/>
                <a:gd name="T40" fmla="*/ 189 w 462"/>
                <a:gd name="T41" fmla="*/ 268 h 621"/>
                <a:gd name="T42" fmla="*/ 179 w 462"/>
                <a:gd name="T43" fmla="*/ 283 h 621"/>
                <a:gd name="T44" fmla="*/ 174 w 462"/>
                <a:gd name="T45" fmla="*/ 303 h 621"/>
                <a:gd name="T46" fmla="*/ 164 w 462"/>
                <a:gd name="T47" fmla="*/ 323 h 621"/>
                <a:gd name="T48" fmla="*/ 159 w 462"/>
                <a:gd name="T49" fmla="*/ 338 h 621"/>
                <a:gd name="T50" fmla="*/ 149 w 462"/>
                <a:gd name="T51" fmla="*/ 358 h 621"/>
                <a:gd name="T52" fmla="*/ 144 w 462"/>
                <a:gd name="T53" fmla="*/ 373 h 621"/>
                <a:gd name="T54" fmla="*/ 134 w 462"/>
                <a:gd name="T55" fmla="*/ 392 h 621"/>
                <a:gd name="T56" fmla="*/ 129 w 462"/>
                <a:gd name="T57" fmla="*/ 412 h 621"/>
                <a:gd name="T58" fmla="*/ 119 w 462"/>
                <a:gd name="T59" fmla="*/ 427 h 621"/>
                <a:gd name="T60" fmla="*/ 114 w 462"/>
                <a:gd name="T61" fmla="*/ 447 h 621"/>
                <a:gd name="T62" fmla="*/ 104 w 462"/>
                <a:gd name="T63" fmla="*/ 462 h 621"/>
                <a:gd name="T64" fmla="*/ 99 w 462"/>
                <a:gd name="T65" fmla="*/ 477 h 621"/>
                <a:gd name="T66" fmla="*/ 89 w 462"/>
                <a:gd name="T67" fmla="*/ 492 h 621"/>
                <a:gd name="T68" fmla="*/ 79 w 462"/>
                <a:gd name="T69" fmla="*/ 507 h 621"/>
                <a:gd name="T70" fmla="*/ 69 w 462"/>
                <a:gd name="T71" fmla="*/ 522 h 621"/>
                <a:gd name="T72" fmla="*/ 64 w 462"/>
                <a:gd name="T73" fmla="*/ 536 h 621"/>
                <a:gd name="T74" fmla="*/ 55 w 462"/>
                <a:gd name="T75" fmla="*/ 551 h 621"/>
                <a:gd name="T76" fmla="*/ 45 w 462"/>
                <a:gd name="T77" fmla="*/ 566 h 621"/>
                <a:gd name="T78" fmla="*/ 35 w 462"/>
                <a:gd name="T79" fmla="*/ 581 h 621"/>
                <a:gd name="T80" fmla="*/ 20 w 462"/>
                <a:gd name="T81" fmla="*/ 596 h 621"/>
                <a:gd name="T82" fmla="*/ 10 w 462"/>
                <a:gd name="T83" fmla="*/ 611 h 6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62"/>
                <a:gd name="T127" fmla="*/ 0 h 621"/>
                <a:gd name="T128" fmla="*/ 462 w 462"/>
                <a:gd name="T129" fmla="*/ 621 h 6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62" h="621">
                  <a:moveTo>
                    <a:pt x="462" y="0"/>
                  </a:moveTo>
                  <a:lnTo>
                    <a:pt x="457" y="5"/>
                  </a:lnTo>
                  <a:lnTo>
                    <a:pt x="452" y="10"/>
                  </a:lnTo>
                  <a:lnTo>
                    <a:pt x="447" y="15"/>
                  </a:lnTo>
                  <a:lnTo>
                    <a:pt x="442" y="15"/>
                  </a:lnTo>
                  <a:lnTo>
                    <a:pt x="437" y="20"/>
                  </a:lnTo>
                  <a:lnTo>
                    <a:pt x="432" y="25"/>
                  </a:lnTo>
                  <a:lnTo>
                    <a:pt x="427" y="30"/>
                  </a:lnTo>
                  <a:lnTo>
                    <a:pt x="422" y="35"/>
                  </a:lnTo>
                  <a:lnTo>
                    <a:pt x="417" y="35"/>
                  </a:lnTo>
                  <a:lnTo>
                    <a:pt x="412" y="40"/>
                  </a:lnTo>
                  <a:lnTo>
                    <a:pt x="407" y="40"/>
                  </a:lnTo>
                  <a:lnTo>
                    <a:pt x="397" y="50"/>
                  </a:lnTo>
                  <a:lnTo>
                    <a:pt x="402" y="50"/>
                  </a:lnTo>
                  <a:lnTo>
                    <a:pt x="397" y="50"/>
                  </a:lnTo>
                  <a:lnTo>
                    <a:pt x="392" y="55"/>
                  </a:lnTo>
                  <a:lnTo>
                    <a:pt x="387" y="55"/>
                  </a:lnTo>
                  <a:lnTo>
                    <a:pt x="377" y="65"/>
                  </a:lnTo>
                  <a:lnTo>
                    <a:pt x="382" y="65"/>
                  </a:lnTo>
                  <a:lnTo>
                    <a:pt x="377" y="65"/>
                  </a:lnTo>
                  <a:lnTo>
                    <a:pt x="372" y="70"/>
                  </a:lnTo>
                  <a:lnTo>
                    <a:pt x="367" y="75"/>
                  </a:lnTo>
                  <a:lnTo>
                    <a:pt x="362" y="80"/>
                  </a:lnTo>
                  <a:lnTo>
                    <a:pt x="357" y="80"/>
                  </a:lnTo>
                  <a:lnTo>
                    <a:pt x="352" y="85"/>
                  </a:lnTo>
                  <a:lnTo>
                    <a:pt x="347" y="90"/>
                  </a:lnTo>
                  <a:lnTo>
                    <a:pt x="343" y="90"/>
                  </a:lnTo>
                  <a:lnTo>
                    <a:pt x="338" y="95"/>
                  </a:lnTo>
                  <a:lnTo>
                    <a:pt x="333" y="100"/>
                  </a:lnTo>
                  <a:lnTo>
                    <a:pt x="328" y="100"/>
                  </a:lnTo>
                  <a:lnTo>
                    <a:pt x="323" y="104"/>
                  </a:lnTo>
                  <a:lnTo>
                    <a:pt x="318" y="109"/>
                  </a:lnTo>
                  <a:lnTo>
                    <a:pt x="313" y="114"/>
                  </a:lnTo>
                  <a:lnTo>
                    <a:pt x="308" y="114"/>
                  </a:lnTo>
                  <a:lnTo>
                    <a:pt x="298" y="124"/>
                  </a:lnTo>
                  <a:lnTo>
                    <a:pt x="303" y="124"/>
                  </a:lnTo>
                  <a:lnTo>
                    <a:pt x="298" y="124"/>
                  </a:lnTo>
                  <a:lnTo>
                    <a:pt x="293" y="129"/>
                  </a:lnTo>
                  <a:lnTo>
                    <a:pt x="288" y="134"/>
                  </a:lnTo>
                  <a:lnTo>
                    <a:pt x="283" y="139"/>
                  </a:lnTo>
                  <a:lnTo>
                    <a:pt x="278" y="144"/>
                  </a:lnTo>
                  <a:lnTo>
                    <a:pt x="273" y="149"/>
                  </a:lnTo>
                  <a:lnTo>
                    <a:pt x="268" y="154"/>
                  </a:lnTo>
                  <a:lnTo>
                    <a:pt x="263" y="154"/>
                  </a:lnTo>
                  <a:lnTo>
                    <a:pt x="258" y="159"/>
                  </a:lnTo>
                  <a:lnTo>
                    <a:pt x="248" y="169"/>
                  </a:lnTo>
                  <a:lnTo>
                    <a:pt x="248" y="174"/>
                  </a:lnTo>
                  <a:lnTo>
                    <a:pt x="243" y="179"/>
                  </a:lnTo>
                  <a:lnTo>
                    <a:pt x="238" y="184"/>
                  </a:lnTo>
                  <a:lnTo>
                    <a:pt x="228" y="194"/>
                  </a:lnTo>
                  <a:lnTo>
                    <a:pt x="228" y="199"/>
                  </a:lnTo>
                  <a:lnTo>
                    <a:pt x="223" y="204"/>
                  </a:lnTo>
                  <a:lnTo>
                    <a:pt x="218" y="209"/>
                  </a:lnTo>
                  <a:lnTo>
                    <a:pt x="218" y="214"/>
                  </a:lnTo>
                  <a:lnTo>
                    <a:pt x="213" y="219"/>
                  </a:lnTo>
                  <a:lnTo>
                    <a:pt x="208" y="224"/>
                  </a:lnTo>
                  <a:lnTo>
                    <a:pt x="208" y="229"/>
                  </a:lnTo>
                  <a:lnTo>
                    <a:pt x="199" y="239"/>
                  </a:lnTo>
                  <a:lnTo>
                    <a:pt x="199" y="248"/>
                  </a:lnTo>
                  <a:lnTo>
                    <a:pt x="194" y="253"/>
                  </a:lnTo>
                  <a:lnTo>
                    <a:pt x="194" y="258"/>
                  </a:lnTo>
                  <a:lnTo>
                    <a:pt x="189" y="263"/>
                  </a:lnTo>
                  <a:lnTo>
                    <a:pt x="189" y="268"/>
                  </a:lnTo>
                  <a:lnTo>
                    <a:pt x="184" y="273"/>
                  </a:lnTo>
                  <a:lnTo>
                    <a:pt x="184" y="278"/>
                  </a:lnTo>
                  <a:lnTo>
                    <a:pt x="179" y="283"/>
                  </a:lnTo>
                  <a:lnTo>
                    <a:pt x="179" y="293"/>
                  </a:lnTo>
                  <a:lnTo>
                    <a:pt x="174" y="298"/>
                  </a:lnTo>
                  <a:lnTo>
                    <a:pt x="174" y="303"/>
                  </a:lnTo>
                  <a:lnTo>
                    <a:pt x="169" y="308"/>
                  </a:lnTo>
                  <a:lnTo>
                    <a:pt x="169" y="318"/>
                  </a:lnTo>
                  <a:lnTo>
                    <a:pt x="164" y="323"/>
                  </a:lnTo>
                  <a:lnTo>
                    <a:pt x="164" y="328"/>
                  </a:lnTo>
                  <a:lnTo>
                    <a:pt x="159" y="333"/>
                  </a:lnTo>
                  <a:lnTo>
                    <a:pt x="159" y="338"/>
                  </a:lnTo>
                  <a:lnTo>
                    <a:pt x="154" y="343"/>
                  </a:lnTo>
                  <a:lnTo>
                    <a:pt x="154" y="353"/>
                  </a:lnTo>
                  <a:lnTo>
                    <a:pt x="149" y="358"/>
                  </a:lnTo>
                  <a:lnTo>
                    <a:pt x="149" y="363"/>
                  </a:lnTo>
                  <a:lnTo>
                    <a:pt x="144" y="368"/>
                  </a:lnTo>
                  <a:lnTo>
                    <a:pt x="144" y="373"/>
                  </a:lnTo>
                  <a:lnTo>
                    <a:pt x="139" y="378"/>
                  </a:lnTo>
                  <a:lnTo>
                    <a:pt x="139" y="388"/>
                  </a:lnTo>
                  <a:lnTo>
                    <a:pt x="134" y="392"/>
                  </a:lnTo>
                  <a:lnTo>
                    <a:pt x="134" y="397"/>
                  </a:lnTo>
                  <a:lnTo>
                    <a:pt x="129" y="402"/>
                  </a:lnTo>
                  <a:lnTo>
                    <a:pt x="129" y="412"/>
                  </a:lnTo>
                  <a:lnTo>
                    <a:pt x="124" y="417"/>
                  </a:lnTo>
                  <a:lnTo>
                    <a:pt x="124" y="422"/>
                  </a:lnTo>
                  <a:lnTo>
                    <a:pt x="119" y="427"/>
                  </a:lnTo>
                  <a:lnTo>
                    <a:pt x="119" y="432"/>
                  </a:lnTo>
                  <a:lnTo>
                    <a:pt x="114" y="437"/>
                  </a:lnTo>
                  <a:lnTo>
                    <a:pt x="114" y="447"/>
                  </a:lnTo>
                  <a:lnTo>
                    <a:pt x="109" y="452"/>
                  </a:lnTo>
                  <a:lnTo>
                    <a:pt x="109" y="457"/>
                  </a:lnTo>
                  <a:lnTo>
                    <a:pt x="104" y="462"/>
                  </a:lnTo>
                  <a:lnTo>
                    <a:pt x="104" y="467"/>
                  </a:lnTo>
                  <a:lnTo>
                    <a:pt x="99" y="472"/>
                  </a:lnTo>
                  <a:lnTo>
                    <a:pt x="99" y="477"/>
                  </a:lnTo>
                  <a:lnTo>
                    <a:pt x="94" y="482"/>
                  </a:lnTo>
                  <a:lnTo>
                    <a:pt x="89" y="487"/>
                  </a:lnTo>
                  <a:lnTo>
                    <a:pt x="89" y="492"/>
                  </a:lnTo>
                  <a:lnTo>
                    <a:pt x="84" y="497"/>
                  </a:lnTo>
                  <a:lnTo>
                    <a:pt x="84" y="502"/>
                  </a:lnTo>
                  <a:lnTo>
                    <a:pt x="79" y="507"/>
                  </a:lnTo>
                  <a:lnTo>
                    <a:pt x="79" y="512"/>
                  </a:lnTo>
                  <a:lnTo>
                    <a:pt x="74" y="517"/>
                  </a:lnTo>
                  <a:lnTo>
                    <a:pt x="69" y="522"/>
                  </a:lnTo>
                  <a:lnTo>
                    <a:pt x="69" y="527"/>
                  </a:lnTo>
                  <a:lnTo>
                    <a:pt x="64" y="532"/>
                  </a:lnTo>
                  <a:lnTo>
                    <a:pt x="64" y="536"/>
                  </a:lnTo>
                  <a:lnTo>
                    <a:pt x="59" y="541"/>
                  </a:lnTo>
                  <a:lnTo>
                    <a:pt x="55" y="546"/>
                  </a:lnTo>
                  <a:lnTo>
                    <a:pt x="55" y="551"/>
                  </a:lnTo>
                  <a:lnTo>
                    <a:pt x="50" y="556"/>
                  </a:lnTo>
                  <a:lnTo>
                    <a:pt x="45" y="561"/>
                  </a:lnTo>
                  <a:lnTo>
                    <a:pt x="45" y="566"/>
                  </a:lnTo>
                  <a:lnTo>
                    <a:pt x="40" y="571"/>
                  </a:lnTo>
                  <a:lnTo>
                    <a:pt x="35" y="576"/>
                  </a:lnTo>
                  <a:lnTo>
                    <a:pt x="35" y="581"/>
                  </a:lnTo>
                  <a:lnTo>
                    <a:pt x="30" y="586"/>
                  </a:lnTo>
                  <a:lnTo>
                    <a:pt x="25" y="591"/>
                  </a:lnTo>
                  <a:lnTo>
                    <a:pt x="20" y="596"/>
                  </a:lnTo>
                  <a:lnTo>
                    <a:pt x="20" y="601"/>
                  </a:lnTo>
                  <a:lnTo>
                    <a:pt x="15" y="606"/>
                  </a:lnTo>
                  <a:lnTo>
                    <a:pt x="10" y="611"/>
                  </a:lnTo>
                  <a:lnTo>
                    <a:pt x="5" y="616"/>
                  </a:lnTo>
                  <a:lnTo>
                    <a:pt x="0" y="621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等线" charset="-122"/>
              </a:endParaRPr>
            </a:p>
          </p:txBody>
        </p:sp>
        <p:sp>
          <p:nvSpPr>
            <p:cNvPr id="11" name="Freeform 49"/>
            <p:cNvSpPr>
              <a:spLocks/>
            </p:cNvSpPr>
            <p:nvPr/>
          </p:nvSpPr>
          <p:spPr bwMode="auto">
            <a:xfrm>
              <a:off x="5839862" y="5169463"/>
              <a:ext cx="1262063" cy="409575"/>
            </a:xfrm>
            <a:custGeom>
              <a:avLst/>
              <a:gdLst>
                <a:gd name="T0" fmla="*/ 790 w 795"/>
                <a:gd name="T1" fmla="*/ 10 h 258"/>
                <a:gd name="T2" fmla="*/ 775 w 795"/>
                <a:gd name="T3" fmla="*/ 25 h 258"/>
                <a:gd name="T4" fmla="*/ 765 w 795"/>
                <a:gd name="T5" fmla="*/ 40 h 258"/>
                <a:gd name="T6" fmla="*/ 750 w 795"/>
                <a:gd name="T7" fmla="*/ 50 h 258"/>
                <a:gd name="T8" fmla="*/ 735 w 795"/>
                <a:gd name="T9" fmla="*/ 64 h 258"/>
                <a:gd name="T10" fmla="*/ 720 w 795"/>
                <a:gd name="T11" fmla="*/ 79 h 258"/>
                <a:gd name="T12" fmla="*/ 706 w 795"/>
                <a:gd name="T13" fmla="*/ 89 h 258"/>
                <a:gd name="T14" fmla="*/ 691 w 795"/>
                <a:gd name="T15" fmla="*/ 104 h 258"/>
                <a:gd name="T16" fmla="*/ 676 w 795"/>
                <a:gd name="T17" fmla="*/ 119 h 258"/>
                <a:gd name="T18" fmla="*/ 661 w 795"/>
                <a:gd name="T19" fmla="*/ 129 h 258"/>
                <a:gd name="T20" fmla="*/ 641 w 795"/>
                <a:gd name="T21" fmla="*/ 139 h 258"/>
                <a:gd name="T22" fmla="*/ 626 w 795"/>
                <a:gd name="T23" fmla="*/ 149 h 258"/>
                <a:gd name="T24" fmla="*/ 606 w 795"/>
                <a:gd name="T25" fmla="*/ 164 h 258"/>
                <a:gd name="T26" fmla="*/ 591 w 795"/>
                <a:gd name="T27" fmla="*/ 174 h 258"/>
                <a:gd name="T28" fmla="*/ 571 w 795"/>
                <a:gd name="T29" fmla="*/ 184 h 258"/>
                <a:gd name="T30" fmla="*/ 557 w 795"/>
                <a:gd name="T31" fmla="*/ 189 h 258"/>
                <a:gd name="T32" fmla="*/ 537 w 795"/>
                <a:gd name="T33" fmla="*/ 199 h 258"/>
                <a:gd name="T34" fmla="*/ 517 w 795"/>
                <a:gd name="T35" fmla="*/ 208 h 258"/>
                <a:gd name="T36" fmla="*/ 497 w 795"/>
                <a:gd name="T37" fmla="*/ 213 h 258"/>
                <a:gd name="T38" fmla="*/ 477 w 795"/>
                <a:gd name="T39" fmla="*/ 223 h 258"/>
                <a:gd name="T40" fmla="*/ 457 w 795"/>
                <a:gd name="T41" fmla="*/ 228 h 258"/>
                <a:gd name="T42" fmla="*/ 437 w 795"/>
                <a:gd name="T43" fmla="*/ 233 h 258"/>
                <a:gd name="T44" fmla="*/ 418 w 795"/>
                <a:gd name="T45" fmla="*/ 238 h 258"/>
                <a:gd name="T46" fmla="*/ 398 w 795"/>
                <a:gd name="T47" fmla="*/ 243 h 258"/>
                <a:gd name="T48" fmla="*/ 373 w 795"/>
                <a:gd name="T49" fmla="*/ 248 h 258"/>
                <a:gd name="T50" fmla="*/ 353 w 795"/>
                <a:gd name="T51" fmla="*/ 248 h 258"/>
                <a:gd name="T52" fmla="*/ 333 w 795"/>
                <a:gd name="T53" fmla="*/ 253 h 258"/>
                <a:gd name="T54" fmla="*/ 313 w 795"/>
                <a:gd name="T55" fmla="*/ 253 h 258"/>
                <a:gd name="T56" fmla="*/ 288 w 795"/>
                <a:gd name="T57" fmla="*/ 258 h 258"/>
                <a:gd name="T58" fmla="*/ 269 w 795"/>
                <a:gd name="T59" fmla="*/ 258 h 258"/>
                <a:gd name="T60" fmla="*/ 249 w 795"/>
                <a:gd name="T61" fmla="*/ 258 h 258"/>
                <a:gd name="T62" fmla="*/ 224 w 795"/>
                <a:gd name="T63" fmla="*/ 253 h 258"/>
                <a:gd name="T64" fmla="*/ 204 w 795"/>
                <a:gd name="T65" fmla="*/ 253 h 258"/>
                <a:gd name="T66" fmla="*/ 184 w 795"/>
                <a:gd name="T67" fmla="*/ 253 h 258"/>
                <a:gd name="T68" fmla="*/ 159 w 795"/>
                <a:gd name="T69" fmla="*/ 248 h 258"/>
                <a:gd name="T70" fmla="*/ 139 w 795"/>
                <a:gd name="T71" fmla="*/ 243 h 258"/>
                <a:gd name="T72" fmla="*/ 120 w 795"/>
                <a:gd name="T73" fmla="*/ 238 h 258"/>
                <a:gd name="T74" fmla="*/ 100 w 795"/>
                <a:gd name="T75" fmla="*/ 233 h 258"/>
                <a:gd name="T76" fmla="*/ 75 w 795"/>
                <a:gd name="T77" fmla="*/ 228 h 258"/>
                <a:gd name="T78" fmla="*/ 55 w 795"/>
                <a:gd name="T79" fmla="*/ 223 h 258"/>
                <a:gd name="T80" fmla="*/ 35 w 795"/>
                <a:gd name="T81" fmla="*/ 213 h 258"/>
                <a:gd name="T82" fmla="*/ 15 w 795"/>
                <a:gd name="T83" fmla="*/ 208 h 25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95"/>
                <a:gd name="T127" fmla="*/ 0 h 258"/>
                <a:gd name="T128" fmla="*/ 795 w 795"/>
                <a:gd name="T129" fmla="*/ 258 h 25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95" h="258">
                  <a:moveTo>
                    <a:pt x="795" y="0"/>
                  </a:moveTo>
                  <a:lnTo>
                    <a:pt x="795" y="5"/>
                  </a:lnTo>
                  <a:lnTo>
                    <a:pt x="790" y="10"/>
                  </a:lnTo>
                  <a:lnTo>
                    <a:pt x="785" y="15"/>
                  </a:lnTo>
                  <a:lnTo>
                    <a:pt x="780" y="20"/>
                  </a:lnTo>
                  <a:lnTo>
                    <a:pt x="775" y="25"/>
                  </a:lnTo>
                  <a:lnTo>
                    <a:pt x="770" y="30"/>
                  </a:lnTo>
                  <a:lnTo>
                    <a:pt x="770" y="35"/>
                  </a:lnTo>
                  <a:lnTo>
                    <a:pt x="765" y="40"/>
                  </a:lnTo>
                  <a:lnTo>
                    <a:pt x="760" y="45"/>
                  </a:lnTo>
                  <a:lnTo>
                    <a:pt x="755" y="45"/>
                  </a:lnTo>
                  <a:lnTo>
                    <a:pt x="750" y="50"/>
                  </a:lnTo>
                  <a:lnTo>
                    <a:pt x="745" y="55"/>
                  </a:lnTo>
                  <a:lnTo>
                    <a:pt x="740" y="59"/>
                  </a:lnTo>
                  <a:lnTo>
                    <a:pt x="735" y="64"/>
                  </a:lnTo>
                  <a:lnTo>
                    <a:pt x="730" y="69"/>
                  </a:lnTo>
                  <a:lnTo>
                    <a:pt x="725" y="74"/>
                  </a:lnTo>
                  <a:lnTo>
                    <a:pt x="720" y="79"/>
                  </a:lnTo>
                  <a:lnTo>
                    <a:pt x="715" y="84"/>
                  </a:lnTo>
                  <a:lnTo>
                    <a:pt x="710" y="89"/>
                  </a:lnTo>
                  <a:lnTo>
                    <a:pt x="706" y="89"/>
                  </a:lnTo>
                  <a:lnTo>
                    <a:pt x="701" y="94"/>
                  </a:lnTo>
                  <a:lnTo>
                    <a:pt x="696" y="99"/>
                  </a:lnTo>
                  <a:lnTo>
                    <a:pt x="691" y="104"/>
                  </a:lnTo>
                  <a:lnTo>
                    <a:pt x="686" y="109"/>
                  </a:lnTo>
                  <a:lnTo>
                    <a:pt x="681" y="114"/>
                  </a:lnTo>
                  <a:lnTo>
                    <a:pt x="676" y="119"/>
                  </a:lnTo>
                  <a:lnTo>
                    <a:pt x="671" y="119"/>
                  </a:lnTo>
                  <a:lnTo>
                    <a:pt x="666" y="124"/>
                  </a:lnTo>
                  <a:lnTo>
                    <a:pt x="661" y="129"/>
                  </a:lnTo>
                  <a:lnTo>
                    <a:pt x="656" y="134"/>
                  </a:lnTo>
                  <a:lnTo>
                    <a:pt x="651" y="134"/>
                  </a:lnTo>
                  <a:lnTo>
                    <a:pt x="641" y="139"/>
                  </a:lnTo>
                  <a:lnTo>
                    <a:pt x="636" y="144"/>
                  </a:lnTo>
                  <a:lnTo>
                    <a:pt x="631" y="149"/>
                  </a:lnTo>
                  <a:lnTo>
                    <a:pt x="626" y="149"/>
                  </a:lnTo>
                  <a:lnTo>
                    <a:pt x="621" y="154"/>
                  </a:lnTo>
                  <a:lnTo>
                    <a:pt x="616" y="159"/>
                  </a:lnTo>
                  <a:lnTo>
                    <a:pt x="606" y="164"/>
                  </a:lnTo>
                  <a:lnTo>
                    <a:pt x="601" y="164"/>
                  </a:lnTo>
                  <a:lnTo>
                    <a:pt x="596" y="169"/>
                  </a:lnTo>
                  <a:lnTo>
                    <a:pt x="591" y="174"/>
                  </a:lnTo>
                  <a:lnTo>
                    <a:pt x="586" y="174"/>
                  </a:lnTo>
                  <a:lnTo>
                    <a:pt x="576" y="179"/>
                  </a:lnTo>
                  <a:lnTo>
                    <a:pt x="571" y="184"/>
                  </a:lnTo>
                  <a:lnTo>
                    <a:pt x="566" y="184"/>
                  </a:lnTo>
                  <a:lnTo>
                    <a:pt x="562" y="189"/>
                  </a:lnTo>
                  <a:lnTo>
                    <a:pt x="557" y="189"/>
                  </a:lnTo>
                  <a:lnTo>
                    <a:pt x="547" y="194"/>
                  </a:lnTo>
                  <a:lnTo>
                    <a:pt x="542" y="199"/>
                  </a:lnTo>
                  <a:lnTo>
                    <a:pt x="537" y="199"/>
                  </a:lnTo>
                  <a:lnTo>
                    <a:pt x="527" y="203"/>
                  </a:lnTo>
                  <a:lnTo>
                    <a:pt x="522" y="203"/>
                  </a:lnTo>
                  <a:lnTo>
                    <a:pt x="517" y="208"/>
                  </a:lnTo>
                  <a:lnTo>
                    <a:pt x="512" y="208"/>
                  </a:lnTo>
                  <a:lnTo>
                    <a:pt x="502" y="213"/>
                  </a:lnTo>
                  <a:lnTo>
                    <a:pt x="497" y="213"/>
                  </a:lnTo>
                  <a:lnTo>
                    <a:pt x="492" y="218"/>
                  </a:lnTo>
                  <a:lnTo>
                    <a:pt x="482" y="218"/>
                  </a:lnTo>
                  <a:lnTo>
                    <a:pt x="477" y="223"/>
                  </a:lnTo>
                  <a:lnTo>
                    <a:pt x="472" y="223"/>
                  </a:lnTo>
                  <a:lnTo>
                    <a:pt x="462" y="228"/>
                  </a:lnTo>
                  <a:lnTo>
                    <a:pt x="457" y="228"/>
                  </a:lnTo>
                  <a:lnTo>
                    <a:pt x="452" y="228"/>
                  </a:lnTo>
                  <a:lnTo>
                    <a:pt x="442" y="233"/>
                  </a:lnTo>
                  <a:lnTo>
                    <a:pt x="437" y="233"/>
                  </a:lnTo>
                  <a:lnTo>
                    <a:pt x="427" y="233"/>
                  </a:lnTo>
                  <a:lnTo>
                    <a:pt x="423" y="238"/>
                  </a:lnTo>
                  <a:lnTo>
                    <a:pt x="418" y="238"/>
                  </a:lnTo>
                  <a:lnTo>
                    <a:pt x="408" y="238"/>
                  </a:lnTo>
                  <a:lnTo>
                    <a:pt x="403" y="243"/>
                  </a:lnTo>
                  <a:lnTo>
                    <a:pt x="398" y="243"/>
                  </a:lnTo>
                  <a:lnTo>
                    <a:pt x="388" y="243"/>
                  </a:lnTo>
                  <a:lnTo>
                    <a:pt x="383" y="248"/>
                  </a:lnTo>
                  <a:lnTo>
                    <a:pt x="373" y="248"/>
                  </a:lnTo>
                  <a:lnTo>
                    <a:pt x="368" y="248"/>
                  </a:lnTo>
                  <a:lnTo>
                    <a:pt x="363" y="248"/>
                  </a:lnTo>
                  <a:lnTo>
                    <a:pt x="353" y="248"/>
                  </a:lnTo>
                  <a:lnTo>
                    <a:pt x="348" y="253"/>
                  </a:lnTo>
                  <a:lnTo>
                    <a:pt x="338" y="253"/>
                  </a:lnTo>
                  <a:lnTo>
                    <a:pt x="333" y="253"/>
                  </a:lnTo>
                  <a:lnTo>
                    <a:pt x="323" y="253"/>
                  </a:lnTo>
                  <a:lnTo>
                    <a:pt x="318" y="253"/>
                  </a:lnTo>
                  <a:lnTo>
                    <a:pt x="313" y="253"/>
                  </a:lnTo>
                  <a:lnTo>
                    <a:pt x="303" y="253"/>
                  </a:lnTo>
                  <a:lnTo>
                    <a:pt x="298" y="253"/>
                  </a:lnTo>
                  <a:lnTo>
                    <a:pt x="288" y="258"/>
                  </a:lnTo>
                  <a:lnTo>
                    <a:pt x="283" y="258"/>
                  </a:lnTo>
                  <a:lnTo>
                    <a:pt x="274" y="258"/>
                  </a:lnTo>
                  <a:lnTo>
                    <a:pt x="269" y="258"/>
                  </a:lnTo>
                  <a:lnTo>
                    <a:pt x="264" y="258"/>
                  </a:lnTo>
                  <a:lnTo>
                    <a:pt x="254" y="258"/>
                  </a:lnTo>
                  <a:lnTo>
                    <a:pt x="249" y="258"/>
                  </a:lnTo>
                  <a:lnTo>
                    <a:pt x="239" y="258"/>
                  </a:lnTo>
                  <a:lnTo>
                    <a:pt x="234" y="253"/>
                  </a:lnTo>
                  <a:lnTo>
                    <a:pt x="224" y="253"/>
                  </a:lnTo>
                  <a:lnTo>
                    <a:pt x="219" y="253"/>
                  </a:lnTo>
                  <a:lnTo>
                    <a:pt x="209" y="253"/>
                  </a:lnTo>
                  <a:lnTo>
                    <a:pt x="204" y="253"/>
                  </a:lnTo>
                  <a:lnTo>
                    <a:pt x="199" y="253"/>
                  </a:lnTo>
                  <a:lnTo>
                    <a:pt x="189" y="253"/>
                  </a:lnTo>
                  <a:lnTo>
                    <a:pt x="184" y="253"/>
                  </a:lnTo>
                  <a:lnTo>
                    <a:pt x="174" y="248"/>
                  </a:lnTo>
                  <a:lnTo>
                    <a:pt x="169" y="248"/>
                  </a:lnTo>
                  <a:lnTo>
                    <a:pt x="159" y="248"/>
                  </a:lnTo>
                  <a:lnTo>
                    <a:pt x="154" y="248"/>
                  </a:lnTo>
                  <a:lnTo>
                    <a:pt x="149" y="243"/>
                  </a:lnTo>
                  <a:lnTo>
                    <a:pt x="139" y="243"/>
                  </a:lnTo>
                  <a:lnTo>
                    <a:pt x="135" y="243"/>
                  </a:lnTo>
                  <a:lnTo>
                    <a:pt x="125" y="243"/>
                  </a:lnTo>
                  <a:lnTo>
                    <a:pt x="120" y="238"/>
                  </a:lnTo>
                  <a:lnTo>
                    <a:pt x="110" y="238"/>
                  </a:lnTo>
                  <a:lnTo>
                    <a:pt x="105" y="238"/>
                  </a:lnTo>
                  <a:lnTo>
                    <a:pt x="100" y="233"/>
                  </a:lnTo>
                  <a:lnTo>
                    <a:pt x="90" y="233"/>
                  </a:lnTo>
                  <a:lnTo>
                    <a:pt x="85" y="233"/>
                  </a:lnTo>
                  <a:lnTo>
                    <a:pt x="75" y="228"/>
                  </a:lnTo>
                  <a:lnTo>
                    <a:pt x="70" y="228"/>
                  </a:lnTo>
                  <a:lnTo>
                    <a:pt x="65" y="223"/>
                  </a:lnTo>
                  <a:lnTo>
                    <a:pt x="55" y="223"/>
                  </a:lnTo>
                  <a:lnTo>
                    <a:pt x="50" y="218"/>
                  </a:lnTo>
                  <a:lnTo>
                    <a:pt x="40" y="218"/>
                  </a:lnTo>
                  <a:lnTo>
                    <a:pt x="35" y="213"/>
                  </a:lnTo>
                  <a:lnTo>
                    <a:pt x="30" y="213"/>
                  </a:lnTo>
                  <a:lnTo>
                    <a:pt x="20" y="208"/>
                  </a:lnTo>
                  <a:lnTo>
                    <a:pt x="15" y="208"/>
                  </a:lnTo>
                  <a:lnTo>
                    <a:pt x="10" y="203"/>
                  </a:lnTo>
                  <a:lnTo>
                    <a:pt x="0" y="203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等线" charset="-122"/>
              </a:endParaRPr>
            </a:p>
          </p:txBody>
        </p:sp>
        <p:sp>
          <p:nvSpPr>
            <p:cNvPr id="12" name="Freeform 50"/>
            <p:cNvSpPr>
              <a:spLocks/>
            </p:cNvSpPr>
            <p:nvPr/>
          </p:nvSpPr>
          <p:spPr bwMode="auto">
            <a:xfrm>
              <a:off x="5201687" y="3978838"/>
              <a:ext cx="638175" cy="1512888"/>
            </a:xfrm>
            <a:custGeom>
              <a:avLst/>
              <a:gdLst>
                <a:gd name="T0" fmla="*/ 393 w 402"/>
                <a:gd name="T1" fmla="*/ 949 h 953"/>
                <a:gd name="T2" fmla="*/ 373 w 402"/>
                <a:gd name="T3" fmla="*/ 939 h 953"/>
                <a:gd name="T4" fmla="*/ 353 w 402"/>
                <a:gd name="T5" fmla="*/ 929 h 953"/>
                <a:gd name="T6" fmla="*/ 333 w 402"/>
                <a:gd name="T7" fmla="*/ 919 h 953"/>
                <a:gd name="T8" fmla="*/ 313 w 402"/>
                <a:gd name="T9" fmla="*/ 904 h 953"/>
                <a:gd name="T10" fmla="*/ 298 w 402"/>
                <a:gd name="T11" fmla="*/ 894 h 953"/>
                <a:gd name="T12" fmla="*/ 278 w 402"/>
                <a:gd name="T13" fmla="*/ 879 h 953"/>
                <a:gd name="T14" fmla="*/ 258 w 402"/>
                <a:gd name="T15" fmla="*/ 869 h 953"/>
                <a:gd name="T16" fmla="*/ 244 w 402"/>
                <a:gd name="T17" fmla="*/ 854 h 953"/>
                <a:gd name="T18" fmla="*/ 229 w 402"/>
                <a:gd name="T19" fmla="*/ 839 h 953"/>
                <a:gd name="T20" fmla="*/ 209 w 402"/>
                <a:gd name="T21" fmla="*/ 824 h 953"/>
                <a:gd name="T22" fmla="*/ 194 w 402"/>
                <a:gd name="T23" fmla="*/ 809 h 953"/>
                <a:gd name="T24" fmla="*/ 179 w 402"/>
                <a:gd name="T25" fmla="*/ 795 h 953"/>
                <a:gd name="T26" fmla="*/ 164 w 402"/>
                <a:gd name="T27" fmla="*/ 780 h 953"/>
                <a:gd name="T28" fmla="*/ 154 w 402"/>
                <a:gd name="T29" fmla="*/ 760 h 953"/>
                <a:gd name="T30" fmla="*/ 139 w 402"/>
                <a:gd name="T31" fmla="*/ 745 h 953"/>
                <a:gd name="T32" fmla="*/ 124 w 402"/>
                <a:gd name="T33" fmla="*/ 725 h 953"/>
                <a:gd name="T34" fmla="*/ 114 w 402"/>
                <a:gd name="T35" fmla="*/ 710 h 953"/>
                <a:gd name="T36" fmla="*/ 100 w 402"/>
                <a:gd name="T37" fmla="*/ 690 h 953"/>
                <a:gd name="T38" fmla="*/ 90 w 402"/>
                <a:gd name="T39" fmla="*/ 670 h 953"/>
                <a:gd name="T40" fmla="*/ 80 w 402"/>
                <a:gd name="T41" fmla="*/ 656 h 953"/>
                <a:gd name="T42" fmla="*/ 70 w 402"/>
                <a:gd name="T43" fmla="*/ 636 h 953"/>
                <a:gd name="T44" fmla="*/ 60 w 402"/>
                <a:gd name="T45" fmla="*/ 616 h 953"/>
                <a:gd name="T46" fmla="*/ 55 w 402"/>
                <a:gd name="T47" fmla="*/ 596 h 953"/>
                <a:gd name="T48" fmla="*/ 45 w 402"/>
                <a:gd name="T49" fmla="*/ 576 h 953"/>
                <a:gd name="T50" fmla="*/ 35 w 402"/>
                <a:gd name="T51" fmla="*/ 556 h 953"/>
                <a:gd name="T52" fmla="*/ 30 w 402"/>
                <a:gd name="T53" fmla="*/ 526 h 953"/>
                <a:gd name="T54" fmla="*/ 20 w 402"/>
                <a:gd name="T55" fmla="*/ 502 h 953"/>
                <a:gd name="T56" fmla="*/ 15 w 402"/>
                <a:gd name="T57" fmla="*/ 467 h 953"/>
                <a:gd name="T58" fmla="*/ 5 w 402"/>
                <a:gd name="T59" fmla="*/ 422 h 953"/>
                <a:gd name="T60" fmla="*/ 0 w 402"/>
                <a:gd name="T61" fmla="*/ 318 h 953"/>
                <a:gd name="T62" fmla="*/ 10 w 402"/>
                <a:gd name="T63" fmla="*/ 253 h 953"/>
                <a:gd name="T64" fmla="*/ 15 w 402"/>
                <a:gd name="T65" fmla="*/ 199 h 953"/>
                <a:gd name="T66" fmla="*/ 25 w 402"/>
                <a:gd name="T67" fmla="*/ 174 h 953"/>
                <a:gd name="T68" fmla="*/ 30 w 402"/>
                <a:gd name="T69" fmla="*/ 139 h 953"/>
                <a:gd name="T70" fmla="*/ 40 w 402"/>
                <a:gd name="T71" fmla="*/ 119 h 953"/>
                <a:gd name="T72" fmla="*/ 45 w 402"/>
                <a:gd name="T73" fmla="*/ 99 h 953"/>
                <a:gd name="T74" fmla="*/ 55 w 402"/>
                <a:gd name="T75" fmla="*/ 85 h 953"/>
                <a:gd name="T76" fmla="*/ 60 w 402"/>
                <a:gd name="T77" fmla="*/ 65 h 953"/>
                <a:gd name="T78" fmla="*/ 70 w 402"/>
                <a:gd name="T79" fmla="*/ 45 h 953"/>
                <a:gd name="T80" fmla="*/ 80 w 402"/>
                <a:gd name="T81" fmla="*/ 30 h 953"/>
                <a:gd name="T82" fmla="*/ 85 w 402"/>
                <a:gd name="T83" fmla="*/ 10 h 95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02"/>
                <a:gd name="T127" fmla="*/ 0 h 953"/>
                <a:gd name="T128" fmla="*/ 402 w 402"/>
                <a:gd name="T129" fmla="*/ 953 h 95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02" h="953">
                  <a:moveTo>
                    <a:pt x="402" y="953"/>
                  </a:moveTo>
                  <a:lnTo>
                    <a:pt x="397" y="949"/>
                  </a:lnTo>
                  <a:lnTo>
                    <a:pt x="393" y="949"/>
                  </a:lnTo>
                  <a:lnTo>
                    <a:pt x="383" y="944"/>
                  </a:lnTo>
                  <a:lnTo>
                    <a:pt x="378" y="939"/>
                  </a:lnTo>
                  <a:lnTo>
                    <a:pt x="373" y="939"/>
                  </a:lnTo>
                  <a:lnTo>
                    <a:pt x="363" y="934"/>
                  </a:lnTo>
                  <a:lnTo>
                    <a:pt x="358" y="929"/>
                  </a:lnTo>
                  <a:lnTo>
                    <a:pt x="353" y="929"/>
                  </a:lnTo>
                  <a:lnTo>
                    <a:pt x="348" y="924"/>
                  </a:lnTo>
                  <a:lnTo>
                    <a:pt x="338" y="919"/>
                  </a:lnTo>
                  <a:lnTo>
                    <a:pt x="333" y="919"/>
                  </a:lnTo>
                  <a:lnTo>
                    <a:pt x="328" y="914"/>
                  </a:lnTo>
                  <a:lnTo>
                    <a:pt x="318" y="909"/>
                  </a:lnTo>
                  <a:lnTo>
                    <a:pt x="313" y="904"/>
                  </a:lnTo>
                  <a:lnTo>
                    <a:pt x="308" y="899"/>
                  </a:lnTo>
                  <a:lnTo>
                    <a:pt x="303" y="899"/>
                  </a:lnTo>
                  <a:lnTo>
                    <a:pt x="298" y="894"/>
                  </a:lnTo>
                  <a:lnTo>
                    <a:pt x="288" y="889"/>
                  </a:lnTo>
                  <a:lnTo>
                    <a:pt x="283" y="884"/>
                  </a:lnTo>
                  <a:lnTo>
                    <a:pt x="278" y="879"/>
                  </a:lnTo>
                  <a:lnTo>
                    <a:pt x="273" y="879"/>
                  </a:lnTo>
                  <a:lnTo>
                    <a:pt x="268" y="874"/>
                  </a:lnTo>
                  <a:lnTo>
                    <a:pt x="258" y="869"/>
                  </a:lnTo>
                  <a:lnTo>
                    <a:pt x="253" y="864"/>
                  </a:lnTo>
                  <a:lnTo>
                    <a:pt x="249" y="859"/>
                  </a:lnTo>
                  <a:lnTo>
                    <a:pt x="244" y="854"/>
                  </a:lnTo>
                  <a:lnTo>
                    <a:pt x="239" y="849"/>
                  </a:lnTo>
                  <a:lnTo>
                    <a:pt x="234" y="844"/>
                  </a:lnTo>
                  <a:lnTo>
                    <a:pt x="229" y="839"/>
                  </a:lnTo>
                  <a:lnTo>
                    <a:pt x="224" y="834"/>
                  </a:lnTo>
                  <a:lnTo>
                    <a:pt x="219" y="829"/>
                  </a:lnTo>
                  <a:lnTo>
                    <a:pt x="209" y="824"/>
                  </a:lnTo>
                  <a:lnTo>
                    <a:pt x="204" y="819"/>
                  </a:lnTo>
                  <a:lnTo>
                    <a:pt x="199" y="814"/>
                  </a:lnTo>
                  <a:lnTo>
                    <a:pt x="194" y="809"/>
                  </a:lnTo>
                  <a:lnTo>
                    <a:pt x="189" y="805"/>
                  </a:lnTo>
                  <a:lnTo>
                    <a:pt x="184" y="800"/>
                  </a:lnTo>
                  <a:lnTo>
                    <a:pt x="179" y="795"/>
                  </a:lnTo>
                  <a:lnTo>
                    <a:pt x="174" y="790"/>
                  </a:lnTo>
                  <a:lnTo>
                    <a:pt x="169" y="785"/>
                  </a:lnTo>
                  <a:lnTo>
                    <a:pt x="164" y="780"/>
                  </a:lnTo>
                  <a:lnTo>
                    <a:pt x="159" y="775"/>
                  </a:lnTo>
                  <a:lnTo>
                    <a:pt x="154" y="770"/>
                  </a:lnTo>
                  <a:lnTo>
                    <a:pt x="154" y="760"/>
                  </a:lnTo>
                  <a:lnTo>
                    <a:pt x="149" y="755"/>
                  </a:lnTo>
                  <a:lnTo>
                    <a:pt x="144" y="750"/>
                  </a:lnTo>
                  <a:lnTo>
                    <a:pt x="139" y="745"/>
                  </a:lnTo>
                  <a:lnTo>
                    <a:pt x="134" y="740"/>
                  </a:lnTo>
                  <a:lnTo>
                    <a:pt x="129" y="735"/>
                  </a:lnTo>
                  <a:lnTo>
                    <a:pt x="124" y="725"/>
                  </a:lnTo>
                  <a:lnTo>
                    <a:pt x="119" y="720"/>
                  </a:lnTo>
                  <a:lnTo>
                    <a:pt x="119" y="715"/>
                  </a:lnTo>
                  <a:lnTo>
                    <a:pt x="114" y="710"/>
                  </a:lnTo>
                  <a:lnTo>
                    <a:pt x="109" y="705"/>
                  </a:lnTo>
                  <a:lnTo>
                    <a:pt x="105" y="695"/>
                  </a:lnTo>
                  <a:lnTo>
                    <a:pt x="100" y="690"/>
                  </a:lnTo>
                  <a:lnTo>
                    <a:pt x="100" y="685"/>
                  </a:lnTo>
                  <a:lnTo>
                    <a:pt x="95" y="680"/>
                  </a:lnTo>
                  <a:lnTo>
                    <a:pt x="90" y="670"/>
                  </a:lnTo>
                  <a:lnTo>
                    <a:pt x="85" y="665"/>
                  </a:lnTo>
                  <a:lnTo>
                    <a:pt x="85" y="661"/>
                  </a:lnTo>
                  <a:lnTo>
                    <a:pt x="80" y="656"/>
                  </a:lnTo>
                  <a:lnTo>
                    <a:pt x="75" y="646"/>
                  </a:lnTo>
                  <a:lnTo>
                    <a:pt x="75" y="641"/>
                  </a:lnTo>
                  <a:lnTo>
                    <a:pt x="70" y="636"/>
                  </a:lnTo>
                  <a:lnTo>
                    <a:pt x="65" y="626"/>
                  </a:lnTo>
                  <a:lnTo>
                    <a:pt x="65" y="621"/>
                  </a:lnTo>
                  <a:lnTo>
                    <a:pt x="60" y="616"/>
                  </a:lnTo>
                  <a:lnTo>
                    <a:pt x="60" y="606"/>
                  </a:lnTo>
                  <a:lnTo>
                    <a:pt x="55" y="601"/>
                  </a:lnTo>
                  <a:lnTo>
                    <a:pt x="55" y="596"/>
                  </a:lnTo>
                  <a:lnTo>
                    <a:pt x="50" y="586"/>
                  </a:lnTo>
                  <a:lnTo>
                    <a:pt x="45" y="581"/>
                  </a:lnTo>
                  <a:lnTo>
                    <a:pt x="45" y="576"/>
                  </a:lnTo>
                  <a:lnTo>
                    <a:pt x="40" y="566"/>
                  </a:lnTo>
                  <a:lnTo>
                    <a:pt x="40" y="561"/>
                  </a:lnTo>
                  <a:lnTo>
                    <a:pt x="35" y="556"/>
                  </a:lnTo>
                  <a:lnTo>
                    <a:pt x="35" y="541"/>
                  </a:lnTo>
                  <a:lnTo>
                    <a:pt x="30" y="536"/>
                  </a:lnTo>
                  <a:lnTo>
                    <a:pt x="30" y="526"/>
                  </a:lnTo>
                  <a:lnTo>
                    <a:pt x="25" y="521"/>
                  </a:lnTo>
                  <a:lnTo>
                    <a:pt x="25" y="507"/>
                  </a:lnTo>
                  <a:lnTo>
                    <a:pt x="20" y="502"/>
                  </a:lnTo>
                  <a:lnTo>
                    <a:pt x="20" y="487"/>
                  </a:lnTo>
                  <a:lnTo>
                    <a:pt x="15" y="477"/>
                  </a:lnTo>
                  <a:lnTo>
                    <a:pt x="15" y="467"/>
                  </a:lnTo>
                  <a:lnTo>
                    <a:pt x="10" y="457"/>
                  </a:lnTo>
                  <a:lnTo>
                    <a:pt x="10" y="427"/>
                  </a:lnTo>
                  <a:lnTo>
                    <a:pt x="5" y="422"/>
                  </a:lnTo>
                  <a:lnTo>
                    <a:pt x="5" y="368"/>
                  </a:lnTo>
                  <a:lnTo>
                    <a:pt x="0" y="358"/>
                  </a:lnTo>
                  <a:lnTo>
                    <a:pt x="0" y="318"/>
                  </a:lnTo>
                  <a:lnTo>
                    <a:pt x="5" y="308"/>
                  </a:lnTo>
                  <a:lnTo>
                    <a:pt x="5" y="263"/>
                  </a:lnTo>
                  <a:lnTo>
                    <a:pt x="10" y="253"/>
                  </a:lnTo>
                  <a:lnTo>
                    <a:pt x="10" y="229"/>
                  </a:lnTo>
                  <a:lnTo>
                    <a:pt x="15" y="219"/>
                  </a:lnTo>
                  <a:lnTo>
                    <a:pt x="15" y="199"/>
                  </a:lnTo>
                  <a:lnTo>
                    <a:pt x="20" y="194"/>
                  </a:lnTo>
                  <a:lnTo>
                    <a:pt x="20" y="179"/>
                  </a:lnTo>
                  <a:lnTo>
                    <a:pt x="25" y="174"/>
                  </a:lnTo>
                  <a:lnTo>
                    <a:pt x="25" y="159"/>
                  </a:lnTo>
                  <a:lnTo>
                    <a:pt x="30" y="154"/>
                  </a:lnTo>
                  <a:lnTo>
                    <a:pt x="30" y="139"/>
                  </a:lnTo>
                  <a:lnTo>
                    <a:pt x="35" y="134"/>
                  </a:lnTo>
                  <a:lnTo>
                    <a:pt x="35" y="129"/>
                  </a:lnTo>
                  <a:lnTo>
                    <a:pt x="40" y="119"/>
                  </a:lnTo>
                  <a:lnTo>
                    <a:pt x="40" y="114"/>
                  </a:lnTo>
                  <a:lnTo>
                    <a:pt x="45" y="109"/>
                  </a:lnTo>
                  <a:lnTo>
                    <a:pt x="45" y="99"/>
                  </a:lnTo>
                  <a:lnTo>
                    <a:pt x="50" y="94"/>
                  </a:lnTo>
                  <a:lnTo>
                    <a:pt x="50" y="89"/>
                  </a:lnTo>
                  <a:lnTo>
                    <a:pt x="55" y="85"/>
                  </a:lnTo>
                  <a:lnTo>
                    <a:pt x="55" y="75"/>
                  </a:lnTo>
                  <a:lnTo>
                    <a:pt x="60" y="70"/>
                  </a:lnTo>
                  <a:lnTo>
                    <a:pt x="60" y="65"/>
                  </a:lnTo>
                  <a:lnTo>
                    <a:pt x="65" y="60"/>
                  </a:lnTo>
                  <a:lnTo>
                    <a:pt x="65" y="50"/>
                  </a:lnTo>
                  <a:lnTo>
                    <a:pt x="70" y="45"/>
                  </a:lnTo>
                  <a:lnTo>
                    <a:pt x="70" y="40"/>
                  </a:lnTo>
                  <a:lnTo>
                    <a:pt x="75" y="35"/>
                  </a:lnTo>
                  <a:lnTo>
                    <a:pt x="80" y="30"/>
                  </a:lnTo>
                  <a:lnTo>
                    <a:pt x="80" y="25"/>
                  </a:lnTo>
                  <a:lnTo>
                    <a:pt x="85" y="15"/>
                  </a:lnTo>
                  <a:lnTo>
                    <a:pt x="85" y="10"/>
                  </a:lnTo>
                  <a:lnTo>
                    <a:pt x="90" y="5"/>
                  </a:lnTo>
                  <a:lnTo>
                    <a:pt x="95" y="0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等线" charset="-122"/>
              </a:endParaRPr>
            </a:p>
          </p:txBody>
        </p:sp>
        <p:sp>
          <p:nvSpPr>
            <p:cNvPr id="13" name="Freeform 51"/>
            <p:cNvSpPr>
              <a:spLocks/>
            </p:cNvSpPr>
            <p:nvPr/>
          </p:nvSpPr>
          <p:spPr bwMode="auto">
            <a:xfrm>
              <a:off x="5352499" y="3016813"/>
              <a:ext cx="803275" cy="962025"/>
            </a:xfrm>
            <a:custGeom>
              <a:avLst/>
              <a:gdLst>
                <a:gd name="T0" fmla="*/ 5 w 506"/>
                <a:gd name="T1" fmla="*/ 596 h 606"/>
                <a:gd name="T2" fmla="*/ 14 w 506"/>
                <a:gd name="T3" fmla="*/ 576 h 606"/>
                <a:gd name="T4" fmla="*/ 24 w 506"/>
                <a:gd name="T5" fmla="*/ 561 h 606"/>
                <a:gd name="T6" fmla="*/ 34 w 506"/>
                <a:gd name="T7" fmla="*/ 547 h 606"/>
                <a:gd name="T8" fmla="*/ 49 w 506"/>
                <a:gd name="T9" fmla="*/ 532 h 606"/>
                <a:gd name="T10" fmla="*/ 59 w 506"/>
                <a:gd name="T11" fmla="*/ 517 h 606"/>
                <a:gd name="T12" fmla="*/ 69 w 506"/>
                <a:gd name="T13" fmla="*/ 502 h 606"/>
                <a:gd name="T14" fmla="*/ 84 w 506"/>
                <a:gd name="T15" fmla="*/ 487 h 606"/>
                <a:gd name="T16" fmla="*/ 94 w 506"/>
                <a:gd name="T17" fmla="*/ 472 h 606"/>
                <a:gd name="T18" fmla="*/ 109 w 506"/>
                <a:gd name="T19" fmla="*/ 457 h 606"/>
                <a:gd name="T20" fmla="*/ 124 w 506"/>
                <a:gd name="T21" fmla="*/ 442 h 606"/>
                <a:gd name="T22" fmla="*/ 139 w 506"/>
                <a:gd name="T23" fmla="*/ 427 h 606"/>
                <a:gd name="T24" fmla="*/ 154 w 506"/>
                <a:gd name="T25" fmla="*/ 412 h 606"/>
                <a:gd name="T26" fmla="*/ 163 w 506"/>
                <a:gd name="T27" fmla="*/ 403 h 606"/>
                <a:gd name="T28" fmla="*/ 178 w 506"/>
                <a:gd name="T29" fmla="*/ 393 h 606"/>
                <a:gd name="T30" fmla="*/ 193 w 506"/>
                <a:gd name="T31" fmla="*/ 378 h 606"/>
                <a:gd name="T32" fmla="*/ 208 w 506"/>
                <a:gd name="T33" fmla="*/ 368 h 606"/>
                <a:gd name="T34" fmla="*/ 223 w 506"/>
                <a:gd name="T35" fmla="*/ 353 h 606"/>
                <a:gd name="T36" fmla="*/ 238 w 506"/>
                <a:gd name="T37" fmla="*/ 348 h 606"/>
                <a:gd name="T38" fmla="*/ 248 w 506"/>
                <a:gd name="T39" fmla="*/ 338 h 606"/>
                <a:gd name="T40" fmla="*/ 268 w 506"/>
                <a:gd name="T41" fmla="*/ 323 h 606"/>
                <a:gd name="T42" fmla="*/ 273 w 506"/>
                <a:gd name="T43" fmla="*/ 318 h 606"/>
                <a:gd name="T44" fmla="*/ 288 w 506"/>
                <a:gd name="T45" fmla="*/ 308 h 606"/>
                <a:gd name="T46" fmla="*/ 302 w 506"/>
                <a:gd name="T47" fmla="*/ 298 h 606"/>
                <a:gd name="T48" fmla="*/ 317 w 506"/>
                <a:gd name="T49" fmla="*/ 288 h 606"/>
                <a:gd name="T50" fmla="*/ 332 w 506"/>
                <a:gd name="T51" fmla="*/ 273 h 606"/>
                <a:gd name="T52" fmla="*/ 342 w 506"/>
                <a:gd name="T53" fmla="*/ 263 h 606"/>
                <a:gd name="T54" fmla="*/ 357 w 506"/>
                <a:gd name="T55" fmla="*/ 254 h 606"/>
                <a:gd name="T56" fmla="*/ 372 w 506"/>
                <a:gd name="T57" fmla="*/ 239 h 606"/>
                <a:gd name="T58" fmla="*/ 387 w 506"/>
                <a:gd name="T59" fmla="*/ 229 h 606"/>
                <a:gd name="T60" fmla="*/ 402 w 506"/>
                <a:gd name="T61" fmla="*/ 209 h 606"/>
                <a:gd name="T62" fmla="*/ 417 w 506"/>
                <a:gd name="T63" fmla="*/ 189 h 606"/>
                <a:gd name="T64" fmla="*/ 427 w 506"/>
                <a:gd name="T65" fmla="*/ 174 h 606"/>
                <a:gd name="T66" fmla="*/ 437 w 506"/>
                <a:gd name="T67" fmla="*/ 159 h 606"/>
                <a:gd name="T68" fmla="*/ 451 w 506"/>
                <a:gd name="T69" fmla="*/ 134 h 606"/>
                <a:gd name="T70" fmla="*/ 456 w 506"/>
                <a:gd name="T71" fmla="*/ 119 h 606"/>
                <a:gd name="T72" fmla="*/ 466 w 506"/>
                <a:gd name="T73" fmla="*/ 105 h 606"/>
                <a:gd name="T74" fmla="*/ 471 w 506"/>
                <a:gd name="T75" fmla="*/ 85 h 606"/>
                <a:gd name="T76" fmla="*/ 481 w 506"/>
                <a:gd name="T77" fmla="*/ 65 h 606"/>
                <a:gd name="T78" fmla="*/ 486 w 506"/>
                <a:gd name="T79" fmla="*/ 50 h 606"/>
                <a:gd name="T80" fmla="*/ 496 w 506"/>
                <a:gd name="T81" fmla="*/ 30 h 606"/>
                <a:gd name="T82" fmla="*/ 501 w 506"/>
                <a:gd name="T83" fmla="*/ 15 h 60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6"/>
                <a:gd name="T127" fmla="*/ 0 h 606"/>
                <a:gd name="T128" fmla="*/ 506 w 506"/>
                <a:gd name="T129" fmla="*/ 606 h 60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6" h="606">
                  <a:moveTo>
                    <a:pt x="0" y="606"/>
                  </a:moveTo>
                  <a:lnTo>
                    <a:pt x="0" y="601"/>
                  </a:lnTo>
                  <a:lnTo>
                    <a:pt x="5" y="596"/>
                  </a:lnTo>
                  <a:lnTo>
                    <a:pt x="10" y="586"/>
                  </a:lnTo>
                  <a:lnTo>
                    <a:pt x="10" y="581"/>
                  </a:lnTo>
                  <a:lnTo>
                    <a:pt x="14" y="576"/>
                  </a:lnTo>
                  <a:lnTo>
                    <a:pt x="19" y="571"/>
                  </a:lnTo>
                  <a:lnTo>
                    <a:pt x="19" y="566"/>
                  </a:lnTo>
                  <a:lnTo>
                    <a:pt x="24" y="561"/>
                  </a:lnTo>
                  <a:lnTo>
                    <a:pt x="29" y="556"/>
                  </a:lnTo>
                  <a:lnTo>
                    <a:pt x="34" y="551"/>
                  </a:lnTo>
                  <a:lnTo>
                    <a:pt x="34" y="547"/>
                  </a:lnTo>
                  <a:lnTo>
                    <a:pt x="39" y="542"/>
                  </a:lnTo>
                  <a:lnTo>
                    <a:pt x="44" y="537"/>
                  </a:lnTo>
                  <a:lnTo>
                    <a:pt x="49" y="532"/>
                  </a:lnTo>
                  <a:lnTo>
                    <a:pt x="49" y="527"/>
                  </a:lnTo>
                  <a:lnTo>
                    <a:pt x="54" y="522"/>
                  </a:lnTo>
                  <a:lnTo>
                    <a:pt x="59" y="517"/>
                  </a:lnTo>
                  <a:lnTo>
                    <a:pt x="64" y="512"/>
                  </a:lnTo>
                  <a:lnTo>
                    <a:pt x="64" y="507"/>
                  </a:lnTo>
                  <a:lnTo>
                    <a:pt x="69" y="502"/>
                  </a:lnTo>
                  <a:lnTo>
                    <a:pt x="74" y="497"/>
                  </a:lnTo>
                  <a:lnTo>
                    <a:pt x="79" y="492"/>
                  </a:lnTo>
                  <a:lnTo>
                    <a:pt x="84" y="487"/>
                  </a:lnTo>
                  <a:lnTo>
                    <a:pt x="84" y="482"/>
                  </a:lnTo>
                  <a:lnTo>
                    <a:pt x="89" y="477"/>
                  </a:lnTo>
                  <a:lnTo>
                    <a:pt x="94" y="472"/>
                  </a:lnTo>
                  <a:lnTo>
                    <a:pt x="99" y="467"/>
                  </a:lnTo>
                  <a:lnTo>
                    <a:pt x="104" y="462"/>
                  </a:lnTo>
                  <a:lnTo>
                    <a:pt x="109" y="457"/>
                  </a:lnTo>
                  <a:lnTo>
                    <a:pt x="114" y="452"/>
                  </a:lnTo>
                  <a:lnTo>
                    <a:pt x="119" y="447"/>
                  </a:lnTo>
                  <a:lnTo>
                    <a:pt x="124" y="442"/>
                  </a:lnTo>
                  <a:lnTo>
                    <a:pt x="129" y="437"/>
                  </a:lnTo>
                  <a:lnTo>
                    <a:pt x="134" y="432"/>
                  </a:lnTo>
                  <a:lnTo>
                    <a:pt x="139" y="427"/>
                  </a:lnTo>
                  <a:lnTo>
                    <a:pt x="144" y="422"/>
                  </a:lnTo>
                  <a:lnTo>
                    <a:pt x="149" y="417"/>
                  </a:lnTo>
                  <a:lnTo>
                    <a:pt x="154" y="412"/>
                  </a:lnTo>
                  <a:lnTo>
                    <a:pt x="158" y="412"/>
                  </a:lnTo>
                  <a:lnTo>
                    <a:pt x="163" y="407"/>
                  </a:lnTo>
                  <a:lnTo>
                    <a:pt x="163" y="403"/>
                  </a:lnTo>
                  <a:lnTo>
                    <a:pt x="168" y="398"/>
                  </a:lnTo>
                  <a:lnTo>
                    <a:pt x="173" y="398"/>
                  </a:lnTo>
                  <a:lnTo>
                    <a:pt x="178" y="393"/>
                  </a:lnTo>
                  <a:lnTo>
                    <a:pt x="183" y="388"/>
                  </a:lnTo>
                  <a:lnTo>
                    <a:pt x="188" y="383"/>
                  </a:lnTo>
                  <a:lnTo>
                    <a:pt x="193" y="378"/>
                  </a:lnTo>
                  <a:lnTo>
                    <a:pt x="198" y="373"/>
                  </a:lnTo>
                  <a:lnTo>
                    <a:pt x="203" y="373"/>
                  </a:lnTo>
                  <a:lnTo>
                    <a:pt x="208" y="368"/>
                  </a:lnTo>
                  <a:lnTo>
                    <a:pt x="213" y="363"/>
                  </a:lnTo>
                  <a:lnTo>
                    <a:pt x="218" y="358"/>
                  </a:lnTo>
                  <a:lnTo>
                    <a:pt x="223" y="353"/>
                  </a:lnTo>
                  <a:lnTo>
                    <a:pt x="228" y="353"/>
                  </a:lnTo>
                  <a:lnTo>
                    <a:pt x="233" y="348"/>
                  </a:lnTo>
                  <a:lnTo>
                    <a:pt x="238" y="348"/>
                  </a:lnTo>
                  <a:lnTo>
                    <a:pt x="248" y="338"/>
                  </a:lnTo>
                  <a:lnTo>
                    <a:pt x="243" y="338"/>
                  </a:lnTo>
                  <a:lnTo>
                    <a:pt x="248" y="338"/>
                  </a:lnTo>
                  <a:lnTo>
                    <a:pt x="253" y="333"/>
                  </a:lnTo>
                  <a:lnTo>
                    <a:pt x="258" y="333"/>
                  </a:lnTo>
                  <a:lnTo>
                    <a:pt x="268" y="323"/>
                  </a:lnTo>
                  <a:lnTo>
                    <a:pt x="263" y="323"/>
                  </a:lnTo>
                  <a:lnTo>
                    <a:pt x="268" y="323"/>
                  </a:lnTo>
                  <a:lnTo>
                    <a:pt x="273" y="318"/>
                  </a:lnTo>
                  <a:lnTo>
                    <a:pt x="278" y="313"/>
                  </a:lnTo>
                  <a:lnTo>
                    <a:pt x="283" y="308"/>
                  </a:lnTo>
                  <a:lnTo>
                    <a:pt x="288" y="308"/>
                  </a:lnTo>
                  <a:lnTo>
                    <a:pt x="293" y="303"/>
                  </a:lnTo>
                  <a:lnTo>
                    <a:pt x="298" y="298"/>
                  </a:lnTo>
                  <a:lnTo>
                    <a:pt x="302" y="298"/>
                  </a:lnTo>
                  <a:lnTo>
                    <a:pt x="307" y="293"/>
                  </a:lnTo>
                  <a:lnTo>
                    <a:pt x="312" y="288"/>
                  </a:lnTo>
                  <a:lnTo>
                    <a:pt x="317" y="288"/>
                  </a:lnTo>
                  <a:lnTo>
                    <a:pt x="322" y="283"/>
                  </a:lnTo>
                  <a:lnTo>
                    <a:pt x="327" y="278"/>
                  </a:lnTo>
                  <a:lnTo>
                    <a:pt x="332" y="273"/>
                  </a:lnTo>
                  <a:lnTo>
                    <a:pt x="337" y="273"/>
                  </a:lnTo>
                  <a:lnTo>
                    <a:pt x="347" y="263"/>
                  </a:lnTo>
                  <a:lnTo>
                    <a:pt x="342" y="263"/>
                  </a:lnTo>
                  <a:lnTo>
                    <a:pt x="347" y="263"/>
                  </a:lnTo>
                  <a:lnTo>
                    <a:pt x="352" y="259"/>
                  </a:lnTo>
                  <a:lnTo>
                    <a:pt x="357" y="254"/>
                  </a:lnTo>
                  <a:lnTo>
                    <a:pt x="362" y="249"/>
                  </a:lnTo>
                  <a:lnTo>
                    <a:pt x="367" y="244"/>
                  </a:lnTo>
                  <a:lnTo>
                    <a:pt x="372" y="239"/>
                  </a:lnTo>
                  <a:lnTo>
                    <a:pt x="377" y="234"/>
                  </a:lnTo>
                  <a:lnTo>
                    <a:pt x="382" y="234"/>
                  </a:lnTo>
                  <a:lnTo>
                    <a:pt x="387" y="229"/>
                  </a:lnTo>
                  <a:lnTo>
                    <a:pt x="397" y="219"/>
                  </a:lnTo>
                  <a:lnTo>
                    <a:pt x="397" y="214"/>
                  </a:lnTo>
                  <a:lnTo>
                    <a:pt x="402" y="209"/>
                  </a:lnTo>
                  <a:lnTo>
                    <a:pt x="407" y="204"/>
                  </a:lnTo>
                  <a:lnTo>
                    <a:pt x="417" y="194"/>
                  </a:lnTo>
                  <a:lnTo>
                    <a:pt x="417" y="189"/>
                  </a:lnTo>
                  <a:lnTo>
                    <a:pt x="422" y="184"/>
                  </a:lnTo>
                  <a:lnTo>
                    <a:pt x="427" y="179"/>
                  </a:lnTo>
                  <a:lnTo>
                    <a:pt x="427" y="174"/>
                  </a:lnTo>
                  <a:lnTo>
                    <a:pt x="432" y="169"/>
                  </a:lnTo>
                  <a:lnTo>
                    <a:pt x="437" y="164"/>
                  </a:lnTo>
                  <a:lnTo>
                    <a:pt x="437" y="159"/>
                  </a:lnTo>
                  <a:lnTo>
                    <a:pt x="446" y="149"/>
                  </a:lnTo>
                  <a:lnTo>
                    <a:pt x="446" y="139"/>
                  </a:lnTo>
                  <a:lnTo>
                    <a:pt x="451" y="134"/>
                  </a:lnTo>
                  <a:lnTo>
                    <a:pt x="451" y="129"/>
                  </a:lnTo>
                  <a:lnTo>
                    <a:pt x="456" y="124"/>
                  </a:lnTo>
                  <a:lnTo>
                    <a:pt x="456" y="119"/>
                  </a:lnTo>
                  <a:lnTo>
                    <a:pt x="461" y="115"/>
                  </a:lnTo>
                  <a:lnTo>
                    <a:pt x="461" y="110"/>
                  </a:lnTo>
                  <a:lnTo>
                    <a:pt x="466" y="105"/>
                  </a:lnTo>
                  <a:lnTo>
                    <a:pt x="466" y="95"/>
                  </a:lnTo>
                  <a:lnTo>
                    <a:pt x="471" y="90"/>
                  </a:lnTo>
                  <a:lnTo>
                    <a:pt x="471" y="85"/>
                  </a:lnTo>
                  <a:lnTo>
                    <a:pt x="476" y="80"/>
                  </a:lnTo>
                  <a:lnTo>
                    <a:pt x="476" y="70"/>
                  </a:lnTo>
                  <a:lnTo>
                    <a:pt x="481" y="65"/>
                  </a:lnTo>
                  <a:lnTo>
                    <a:pt x="481" y="60"/>
                  </a:lnTo>
                  <a:lnTo>
                    <a:pt x="486" y="55"/>
                  </a:lnTo>
                  <a:lnTo>
                    <a:pt x="486" y="50"/>
                  </a:lnTo>
                  <a:lnTo>
                    <a:pt x="491" y="45"/>
                  </a:lnTo>
                  <a:lnTo>
                    <a:pt x="491" y="35"/>
                  </a:lnTo>
                  <a:lnTo>
                    <a:pt x="496" y="30"/>
                  </a:lnTo>
                  <a:lnTo>
                    <a:pt x="496" y="25"/>
                  </a:lnTo>
                  <a:lnTo>
                    <a:pt x="501" y="20"/>
                  </a:lnTo>
                  <a:lnTo>
                    <a:pt x="501" y="15"/>
                  </a:lnTo>
                  <a:lnTo>
                    <a:pt x="506" y="10"/>
                  </a:lnTo>
                  <a:lnTo>
                    <a:pt x="506" y="0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等线" charset="-122"/>
              </a:endParaRPr>
            </a:p>
          </p:txBody>
        </p:sp>
        <p:sp>
          <p:nvSpPr>
            <p:cNvPr id="14" name="Freeform 52"/>
            <p:cNvSpPr>
              <a:spLocks/>
            </p:cNvSpPr>
            <p:nvPr/>
          </p:nvSpPr>
          <p:spPr bwMode="auto">
            <a:xfrm>
              <a:off x="6155774" y="2354826"/>
              <a:ext cx="582613" cy="661988"/>
            </a:xfrm>
            <a:custGeom>
              <a:avLst/>
              <a:gdLst>
                <a:gd name="T0" fmla="*/ 5 w 367"/>
                <a:gd name="T1" fmla="*/ 412 h 417"/>
                <a:gd name="T2" fmla="*/ 10 w 367"/>
                <a:gd name="T3" fmla="*/ 402 h 417"/>
                <a:gd name="T4" fmla="*/ 15 w 367"/>
                <a:gd name="T5" fmla="*/ 388 h 417"/>
                <a:gd name="T6" fmla="*/ 20 w 367"/>
                <a:gd name="T7" fmla="*/ 378 h 417"/>
                <a:gd name="T8" fmla="*/ 25 w 367"/>
                <a:gd name="T9" fmla="*/ 368 h 417"/>
                <a:gd name="T10" fmla="*/ 30 w 367"/>
                <a:gd name="T11" fmla="*/ 353 h 417"/>
                <a:gd name="T12" fmla="*/ 35 w 367"/>
                <a:gd name="T13" fmla="*/ 343 h 417"/>
                <a:gd name="T14" fmla="*/ 40 w 367"/>
                <a:gd name="T15" fmla="*/ 333 h 417"/>
                <a:gd name="T16" fmla="*/ 45 w 367"/>
                <a:gd name="T17" fmla="*/ 323 h 417"/>
                <a:gd name="T18" fmla="*/ 50 w 367"/>
                <a:gd name="T19" fmla="*/ 313 h 417"/>
                <a:gd name="T20" fmla="*/ 55 w 367"/>
                <a:gd name="T21" fmla="*/ 303 h 417"/>
                <a:gd name="T22" fmla="*/ 60 w 367"/>
                <a:gd name="T23" fmla="*/ 293 h 417"/>
                <a:gd name="T24" fmla="*/ 70 w 367"/>
                <a:gd name="T25" fmla="*/ 283 h 417"/>
                <a:gd name="T26" fmla="*/ 75 w 367"/>
                <a:gd name="T27" fmla="*/ 273 h 417"/>
                <a:gd name="T28" fmla="*/ 80 w 367"/>
                <a:gd name="T29" fmla="*/ 263 h 417"/>
                <a:gd name="T30" fmla="*/ 84 w 367"/>
                <a:gd name="T31" fmla="*/ 253 h 417"/>
                <a:gd name="T32" fmla="*/ 94 w 367"/>
                <a:gd name="T33" fmla="*/ 244 h 417"/>
                <a:gd name="T34" fmla="*/ 99 w 367"/>
                <a:gd name="T35" fmla="*/ 234 h 417"/>
                <a:gd name="T36" fmla="*/ 104 w 367"/>
                <a:gd name="T37" fmla="*/ 224 h 417"/>
                <a:gd name="T38" fmla="*/ 114 w 367"/>
                <a:gd name="T39" fmla="*/ 214 h 417"/>
                <a:gd name="T40" fmla="*/ 119 w 367"/>
                <a:gd name="T41" fmla="*/ 204 h 417"/>
                <a:gd name="T42" fmla="*/ 129 w 367"/>
                <a:gd name="T43" fmla="*/ 194 h 417"/>
                <a:gd name="T44" fmla="*/ 139 w 367"/>
                <a:gd name="T45" fmla="*/ 184 h 417"/>
                <a:gd name="T46" fmla="*/ 144 w 367"/>
                <a:gd name="T47" fmla="*/ 174 h 417"/>
                <a:gd name="T48" fmla="*/ 154 w 367"/>
                <a:gd name="T49" fmla="*/ 164 h 417"/>
                <a:gd name="T50" fmla="*/ 164 w 367"/>
                <a:gd name="T51" fmla="*/ 154 h 417"/>
                <a:gd name="T52" fmla="*/ 169 w 367"/>
                <a:gd name="T53" fmla="*/ 144 h 417"/>
                <a:gd name="T54" fmla="*/ 179 w 367"/>
                <a:gd name="T55" fmla="*/ 139 h 417"/>
                <a:gd name="T56" fmla="*/ 189 w 367"/>
                <a:gd name="T57" fmla="*/ 129 h 417"/>
                <a:gd name="T58" fmla="*/ 199 w 367"/>
                <a:gd name="T59" fmla="*/ 119 h 417"/>
                <a:gd name="T60" fmla="*/ 209 w 367"/>
                <a:gd name="T61" fmla="*/ 109 h 417"/>
                <a:gd name="T62" fmla="*/ 219 w 367"/>
                <a:gd name="T63" fmla="*/ 100 h 417"/>
                <a:gd name="T64" fmla="*/ 228 w 367"/>
                <a:gd name="T65" fmla="*/ 95 h 417"/>
                <a:gd name="T66" fmla="*/ 238 w 367"/>
                <a:gd name="T67" fmla="*/ 85 h 417"/>
                <a:gd name="T68" fmla="*/ 248 w 367"/>
                <a:gd name="T69" fmla="*/ 75 h 417"/>
                <a:gd name="T70" fmla="*/ 258 w 367"/>
                <a:gd name="T71" fmla="*/ 65 h 417"/>
                <a:gd name="T72" fmla="*/ 268 w 367"/>
                <a:gd name="T73" fmla="*/ 60 h 417"/>
                <a:gd name="T74" fmla="*/ 278 w 367"/>
                <a:gd name="T75" fmla="*/ 50 h 417"/>
                <a:gd name="T76" fmla="*/ 293 w 367"/>
                <a:gd name="T77" fmla="*/ 45 h 417"/>
                <a:gd name="T78" fmla="*/ 303 w 367"/>
                <a:gd name="T79" fmla="*/ 35 h 417"/>
                <a:gd name="T80" fmla="*/ 313 w 367"/>
                <a:gd name="T81" fmla="*/ 30 h 417"/>
                <a:gd name="T82" fmla="*/ 328 w 367"/>
                <a:gd name="T83" fmla="*/ 20 h 417"/>
                <a:gd name="T84" fmla="*/ 338 w 367"/>
                <a:gd name="T85" fmla="*/ 15 h 417"/>
                <a:gd name="T86" fmla="*/ 348 w 367"/>
                <a:gd name="T87" fmla="*/ 10 h 417"/>
                <a:gd name="T88" fmla="*/ 363 w 367"/>
                <a:gd name="T89" fmla="*/ 0 h 41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67"/>
                <a:gd name="T136" fmla="*/ 0 h 417"/>
                <a:gd name="T137" fmla="*/ 367 w 367"/>
                <a:gd name="T138" fmla="*/ 417 h 41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67" h="417">
                  <a:moveTo>
                    <a:pt x="0" y="417"/>
                  </a:moveTo>
                  <a:lnTo>
                    <a:pt x="5" y="412"/>
                  </a:lnTo>
                  <a:lnTo>
                    <a:pt x="5" y="407"/>
                  </a:lnTo>
                  <a:lnTo>
                    <a:pt x="10" y="402"/>
                  </a:lnTo>
                  <a:lnTo>
                    <a:pt x="10" y="392"/>
                  </a:lnTo>
                  <a:lnTo>
                    <a:pt x="15" y="388"/>
                  </a:lnTo>
                  <a:lnTo>
                    <a:pt x="15" y="383"/>
                  </a:lnTo>
                  <a:lnTo>
                    <a:pt x="20" y="378"/>
                  </a:lnTo>
                  <a:lnTo>
                    <a:pt x="20" y="373"/>
                  </a:lnTo>
                  <a:lnTo>
                    <a:pt x="25" y="368"/>
                  </a:lnTo>
                  <a:lnTo>
                    <a:pt x="25" y="358"/>
                  </a:lnTo>
                  <a:lnTo>
                    <a:pt x="30" y="353"/>
                  </a:lnTo>
                  <a:lnTo>
                    <a:pt x="30" y="348"/>
                  </a:lnTo>
                  <a:lnTo>
                    <a:pt x="35" y="343"/>
                  </a:lnTo>
                  <a:lnTo>
                    <a:pt x="35" y="338"/>
                  </a:lnTo>
                  <a:lnTo>
                    <a:pt x="40" y="333"/>
                  </a:lnTo>
                  <a:lnTo>
                    <a:pt x="40" y="328"/>
                  </a:lnTo>
                  <a:lnTo>
                    <a:pt x="45" y="323"/>
                  </a:lnTo>
                  <a:lnTo>
                    <a:pt x="50" y="318"/>
                  </a:lnTo>
                  <a:lnTo>
                    <a:pt x="50" y="313"/>
                  </a:lnTo>
                  <a:lnTo>
                    <a:pt x="55" y="308"/>
                  </a:lnTo>
                  <a:lnTo>
                    <a:pt x="55" y="303"/>
                  </a:lnTo>
                  <a:lnTo>
                    <a:pt x="60" y="298"/>
                  </a:lnTo>
                  <a:lnTo>
                    <a:pt x="60" y="293"/>
                  </a:lnTo>
                  <a:lnTo>
                    <a:pt x="65" y="288"/>
                  </a:lnTo>
                  <a:lnTo>
                    <a:pt x="70" y="283"/>
                  </a:lnTo>
                  <a:lnTo>
                    <a:pt x="70" y="278"/>
                  </a:lnTo>
                  <a:lnTo>
                    <a:pt x="75" y="273"/>
                  </a:lnTo>
                  <a:lnTo>
                    <a:pt x="75" y="268"/>
                  </a:lnTo>
                  <a:lnTo>
                    <a:pt x="80" y="263"/>
                  </a:lnTo>
                  <a:lnTo>
                    <a:pt x="84" y="258"/>
                  </a:lnTo>
                  <a:lnTo>
                    <a:pt x="84" y="253"/>
                  </a:lnTo>
                  <a:lnTo>
                    <a:pt x="89" y="249"/>
                  </a:lnTo>
                  <a:lnTo>
                    <a:pt x="94" y="244"/>
                  </a:lnTo>
                  <a:lnTo>
                    <a:pt x="94" y="239"/>
                  </a:lnTo>
                  <a:lnTo>
                    <a:pt x="99" y="234"/>
                  </a:lnTo>
                  <a:lnTo>
                    <a:pt x="104" y="229"/>
                  </a:lnTo>
                  <a:lnTo>
                    <a:pt x="104" y="224"/>
                  </a:lnTo>
                  <a:lnTo>
                    <a:pt x="109" y="219"/>
                  </a:lnTo>
                  <a:lnTo>
                    <a:pt x="114" y="214"/>
                  </a:lnTo>
                  <a:lnTo>
                    <a:pt x="119" y="209"/>
                  </a:lnTo>
                  <a:lnTo>
                    <a:pt x="119" y="204"/>
                  </a:lnTo>
                  <a:lnTo>
                    <a:pt x="124" y="199"/>
                  </a:lnTo>
                  <a:lnTo>
                    <a:pt x="129" y="194"/>
                  </a:lnTo>
                  <a:lnTo>
                    <a:pt x="134" y="189"/>
                  </a:lnTo>
                  <a:lnTo>
                    <a:pt x="139" y="184"/>
                  </a:lnTo>
                  <a:lnTo>
                    <a:pt x="139" y="179"/>
                  </a:lnTo>
                  <a:lnTo>
                    <a:pt x="144" y="174"/>
                  </a:lnTo>
                  <a:lnTo>
                    <a:pt x="149" y="169"/>
                  </a:lnTo>
                  <a:lnTo>
                    <a:pt x="154" y="164"/>
                  </a:lnTo>
                  <a:lnTo>
                    <a:pt x="159" y="159"/>
                  </a:lnTo>
                  <a:lnTo>
                    <a:pt x="164" y="154"/>
                  </a:lnTo>
                  <a:lnTo>
                    <a:pt x="164" y="149"/>
                  </a:lnTo>
                  <a:lnTo>
                    <a:pt x="169" y="144"/>
                  </a:lnTo>
                  <a:lnTo>
                    <a:pt x="174" y="139"/>
                  </a:lnTo>
                  <a:lnTo>
                    <a:pt x="179" y="139"/>
                  </a:lnTo>
                  <a:lnTo>
                    <a:pt x="184" y="134"/>
                  </a:lnTo>
                  <a:lnTo>
                    <a:pt x="189" y="129"/>
                  </a:lnTo>
                  <a:lnTo>
                    <a:pt x="194" y="124"/>
                  </a:lnTo>
                  <a:lnTo>
                    <a:pt x="199" y="119"/>
                  </a:lnTo>
                  <a:lnTo>
                    <a:pt x="204" y="114"/>
                  </a:lnTo>
                  <a:lnTo>
                    <a:pt x="209" y="109"/>
                  </a:lnTo>
                  <a:lnTo>
                    <a:pt x="214" y="105"/>
                  </a:lnTo>
                  <a:lnTo>
                    <a:pt x="219" y="100"/>
                  </a:lnTo>
                  <a:lnTo>
                    <a:pt x="224" y="95"/>
                  </a:lnTo>
                  <a:lnTo>
                    <a:pt x="228" y="95"/>
                  </a:lnTo>
                  <a:lnTo>
                    <a:pt x="233" y="90"/>
                  </a:lnTo>
                  <a:lnTo>
                    <a:pt x="238" y="85"/>
                  </a:lnTo>
                  <a:lnTo>
                    <a:pt x="243" y="80"/>
                  </a:lnTo>
                  <a:lnTo>
                    <a:pt x="248" y="75"/>
                  </a:lnTo>
                  <a:lnTo>
                    <a:pt x="253" y="70"/>
                  </a:lnTo>
                  <a:lnTo>
                    <a:pt x="258" y="65"/>
                  </a:lnTo>
                  <a:lnTo>
                    <a:pt x="263" y="65"/>
                  </a:lnTo>
                  <a:lnTo>
                    <a:pt x="268" y="60"/>
                  </a:lnTo>
                  <a:lnTo>
                    <a:pt x="273" y="55"/>
                  </a:lnTo>
                  <a:lnTo>
                    <a:pt x="278" y="50"/>
                  </a:lnTo>
                  <a:lnTo>
                    <a:pt x="283" y="50"/>
                  </a:lnTo>
                  <a:lnTo>
                    <a:pt x="293" y="45"/>
                  </a:lnTo>
                  <a:lnTo>
                    <a:pt x="298" y="40"/>
                  </a:lnTo>
                  <a:lnTo>
                    <a:pt x="303" y="35"/>
                  </a:lnTo>
                  <a:lnTo>
                    <a:pt x="308" y="35"/>
                  </a:lnTo>
                  <a:lnTo>
                    <a:pt x="313" y="30"/>
                  </a:lnTo>
                  <a:lnTo>
                    <a:pt x="318" y="25"/>
                  </a:lnTo>
                  <a:lnTo>
                    <a:pt x="328" y="20"/>
                  </a:lnTo>
                  <a:lnTo>
                    <a:pt x="333" y="20"/>
                  </a:lnTo>
                  <a:lnTo>
                    <a:pt x="338" y="15"/>
                  </a:lnTo>
                  <a:lnTo>
                    <a:pt x="343" y="10"/>
                  </a:lnTo>
                  <a:lnTo>
                    <a:pt x="348" y="10"/>
                  </a:lnTo>
                  <a:lnTo>
                    <a:pt x="358" y="5"/>
                  </a:lnTo>
                  <a:lnTo>
                    <a:pt x="363" y="0"/>
                  </a:lnTo>
                  <a:lnTo>
                    <a:pt x="367" y="0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等线" charset="-122"/>
              </a:endParaRPr>
            </a:p>
          </p:txBody>
        </p:sp>
      </p:grpSp>
      <p:sp>
        <p:nvSpPr>
          <p:cNvPr id="15" name="Line 54"/>
          <p:cNvSpPr>
            <a:spLocks noChangeShapeType="1"/>
          </p:cNvSpPr>
          <p:nvPr/>
        </p:nvSpPr>
        <p:spPr bwMode="auto">
          <a:xfrm rot="2280000" flipH="1">
            <a:off x="6802438" y="788988"/>
            <a:ext cx="14287" cy="4643437"/>
          </a:xfrm>
          <a:prstGeom prst="line">
            <a:avLst/>
          </a:prstGeom>
          <a:noFill/>
          <a:ln w="28575">
            <a:solidFill>
              <a:srgbClr val="92D05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Line 54"/>
          <p:cNvSpPr>
            <a:spLocks noChangeShapeType="1"/>
          </p:cNvSpPr>
          <p:nvPr/>
        </p:nvSpPr>
        <p:spPr bwMode="auto">
          <a:xfrm rot="2280000" flipH="1">
            <a:off x="5299075" y="3182938"/>
            <a:ext cx="2951163" cy="57150"/>
          </a:xfrm>
          <a:prstGeom prst="line">
            <a:avLst/>
          </a:prstGeom>
          <a:noFill/>
          <a:ln w="28575">
            <a:solidFill>
              <a:srgbClr val="92D05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TextBox 5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7668800" y="1392238"/>
            <a:ext cx="402050" cy="36925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noFill/>
                <a:latin typeface="+mn-lt"/>
                <a:ea typeface="+mn-ea"/>
              </a:rPr>
              <a:t> </a:t>
            </a:r>
          </a:p>
        </p:txBody>
      </p:sp>
      <p:sp>
        <p:nvSpPr>
          <p:cNvPr id="18" name="TextBox 8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7320307" y="3774121"/>
            <a:ext cx="398845" cy="369254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noFill/>
                <a:latin typeface="+mn-lt"/>
                <a:ea typeface="+mn-ea"/>
              </a:rPr>
              <a:t> </a:t>
            </a:r>
          </a:p>
        </p:txBody>
      </p:sp>
      <p:sp>
        <p:nvSpPr>
          <p:cNvPr id="19" name="TextBox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637164" y="3225842"/>
            <a:ext cx="397095" cy="369332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noFill/>
                <a:latin typeface="+mn-lt"/>
                <a:ea typeface="+mn-ea"/>
              </a:rPr>
              <a:t> </a:t>
            </a:r>
          </a:p>
        </p:txBody>
      </p:sp>
      <p:pic>
        <p:nvPicPr>
          <p:cNvPr id="20" name="图片 19" descr="图片1.png"/>
          <p:cNvPicPr>
            <a:picLocks noChangeAspect="1"/>
          </p:cNvPicPr>
          <p:nvPr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86578" y="2214554"/>
            <a:ext cx="371825" cy="390112"/>
          </a:xfrm>
          <a:prstGeom prst="rect">
            <a:avLst/>
          </a:prstGeom>
        </p:spPr>
      </p:pic>
      <p:sp>
        <p:nvSpPr>
          <p:cNvPr id="21" name="弧形 20">
            <a:extLst>
              <a:ext uri="{FF2B5EF4-FFF2-40B4-BE49-F238E27FC236}"/>
            </a:extLst>
          </p:cNvPr>
          <p:cNvSpPr/>
          <p:nvPr/>
        </p:nvSpPr>
        <p:spPr bwMode="auto">
          <a:xfrm>
            <a:off x="6192838" y="2643188"/>
            <a:ext cx="1079500" cy="1079500"/>
          </a:xfrm>
          <a:prstGeom prst="arc">
            <a:avLst>
              <a:gd name="adj1" fmla="val 16221680"/>
              <a:gd name="adj2" fmla="val 18692111"/>
            </a:avLst>
          </a:prstGeom>
          <a:noFill/>
          <a:ln w="1270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0"/>
            <a:ext cx="7286644" cy="670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200" b="1" smtClean="0">
                <a:solidFill>
                  <a:srgbClr val="193B30"/>
                </a:solidFill>
                <a:latin typeface="+mj-ea"/>
                <a:ea typeface="+mj-ea"/>
              </a:rPr>
              <a:t>8.3 </a:t>
            </a:r>
            <a:r>
              <a:rPr lang="zh-CN" altLang="en-US" sz="3200" b="1" smtClean="0">
                <a:solidFill>
                  <a:srgbClr val="193B30"/>
                </a:solidFill>
                <a:latin typeface="+mj-ea"/>
                <a:ea typeface="+mj-ea"/>
              </a:rPr>
              <a:t>误差曲线与误差椭圆</a:t>
            </a:r>
            <a:endParaRPr lang="zh-CN" altLang="en-US" sz="3200" b="1" dirty="0">
              <a:solidFill>
                <a:srgbClr val="193B30"/>
              </a:solidFill>
              <a:latin typeface="+mj-ea"/>
              <a:ea typeface="+mj-ea"/>
              <a:cs typeface="+mj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785794"/>
            <a:ext cx="4786314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buNone/>
            </a:pPr>
            <a:r>
              <a:rPr lang="zh-CN" altLang="en-US" sz="2800" b="1" dirty="0" smtClean="0">
                <a:solidFill>
                  <a:schemeClr val="accent6">
                    <a:lumMod val="50000"/>
                  </a:schemeClr>
                </a:solidFill>
              </a:rPr>
              <a:t>      </a:t>
            </a:r>
            <a:r>
              <a:rPr lang="zh-CN" altLang="en-US" sz="2400" b="1" smtClean="0"/>
              <a:t>中误差曲线（</a:t>
            </a:r>
            <a:r>
              <a:rPr lang="zh-CN" altLang="en-US" sz="2400" b="1" smtClean="0">
                <a:solidFill>
                  <a:srgbClr val="0070C0"/>
                </a:solidFill>
              </a:rPr>
              <a:t>图中蓝色曲线</a:t>
            </a:r>
            <a:r>
              <a:rPr lang="zh-CN" altLang="en-US" sz="2400" b="1" smtClean="0"/>
              <a:t>）表达</a:t>
            </a:r>
            <a:r>
              <a:rPr lang="zh-CN" altLang="en-US" sz="2400" b="1" dirty="0" smtClean="0"/>
              <a:t>了点位在每一个方向上的位差的大小，曲线的</a:t>
            </a:r>
            <a:r>
              <a:rPr lang="zh-CN" altLang="en-US" sz="2400" b="1" dirty="0" smtClean="0">
                <a:sym typeface="Symbol" pitchFamily="18" charset="2"/>
              </a:rPr>
              <a:t>极大值和极小值的大小和方向正好</a:t>
            </a:r>
            <a:r>
              <a:rPr lang="zh-CN" altLang="en-US" sz="2400" b="1" smtClean="0">
                <a:sym typeface="Symbol" pitchFamily="18" charset="2"/>
              </a:rPr>
              <a:t>与</a:t>
            </a:r>
            <a:r>
              <a:rPr lang="zh-CN" altLang="en-US" sz="2400" b="1" smtClean="0"/>
              <a:t>误差椭圆（</a:t>
            </a:r>
            <a:r>
              <a:rPr lang="zh-CN" altLang="en-US" sz="2400" b="1" smtClean="0">
                <a:solidFill>
                  <a:srgbClr val="0070C0"/>
                </a:solidFill>
              </a:rPr>
              <a:t>图中橘黄色曲线</a:t>
            </a:r>
            <a:r>
              <a:rPr lang="zh-CN" altLang="en-US" sz="2400" b="1" smtClean="0"/>
              <a:t>）长</a:t>
            </a:r>
            <a:r>
              <a:rPr lang="zh-CN" altLang="en-US" sz="2400" b="1" dirty="0" smtClean="0"/>
              <a:t>短轴的</a:t>
            </a:r>
            <a:r>
              <a:rPr lang="zh-CN" altLang="en-US" sz="2400" b="1" dirty="0" smtClean="0">
                <a:sym typeface="Symbol" pitchFamily="18" charset="2"/>
              </a:rPr>
              <a:t>大小和</a:t>
            </a:r>
            <a:r>
              <a:rPr lang="zh-CN" altLang="en-US" sz="2400" b="1" smtClean="0">
                <a:sym typeface="Symbol" pitchFamily="18" charset="2"/>
              </a:rPr>
              <a:t>方向</a:t>
            </a:r>
            <a:r>
              <a:rPr lang="zh-CN" altLang="en-US" sz="2400" b="1" smtClean="0"/>
              <a:t>相同，</a:t>
            </a:r>
            <a:r>
              <a:rPr lang="zh-CN" altLang="en-US" sz="2400" b="1" dirty="0" smtClean="0"/>
              <a:t>然而误差椭圆比中误差曲线规则、易画，所以常用误差椭圆代替中误差曲线。</a:t>
            </a:r>
          </a:p>
          <a:p>
            <a:pPr eaLnBrk="1" hangingPunct="1">
              <a:buNone/>
            </a:pPr>
            <a:endParaRPr lang="zh-CN" altLang="en-US" sz="2400" b="1" dirty="0" smtClean="0"/>
          </a:p>
          <a:p>
            <a:pPr eaLnBrk="1" hangingPunct="1">
              <a:buNone/>
            </a:pPr>
            <a:r>
              <a:rPr lang="zh-CN" altLang="en-US" sz="2400" b="1" smtClean="0"/>
              <a:t>      当</a:t>
            </a:r>
            <a:r>
              <a:rPr lang="zh-CN" altLang="en-US" sz="2400" b="1" dirty="0" smtClean="0"/>
              <a:t>坐标轴旋转</a:t>
            </a:r>
            <a:r>
              <a:rPr lang="zh-CN" altLang="en-US" sz="2400" b="1" dirty="0" smtClean="0">
                <a:sym typeface="Symbol" pitchFamily="18" charset="2"/>
              </a:rPr>
              <a:t></a:t>
            </a:r>
            <a:r>
              <a:rPr lang="en-US" altLang="zh-CN" sz="2400" b="1" baseline="-25000" dirty="0" smtClean="0">
                <a:sym typeface="Symbol" pitchFamily="18" charset="2"/>
              </a:rPr>
              <a:t>E</a:t>
            </a:r>
            <a:r>
              <a:rPr lang="zh-CN" altLang="en-US" sz="2400" b="1" dirty="0" smtClean="0">
                <a:sym typeface="Symbol" pitchFamily="18" charset="2"/>
              </a:rPr>
              <a:t>角后，可得标准椭圆方程。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2844" y="4929198"/>
            <a:ext cx="4786346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262626"/>
                </a:solidFill>
                <a:latin typeface="宋体" pitchFamily="2" charset="-122"/>
                <a:ea typeface="宋体" pitchFamily="2" charset="-122"/>
              </a:rPr>
              <a:t>   误差椭圆</a:t>
            </a:r>
            <a:r>
              <a:rPr lang="zh-CN" altLang="en-US" sz="2400" b="1" smtClean="0">
                <a:solidFill>
                  <a:srgbClr val="262626"/>
                </a:solidFill>
                <a:latin typeface="宋体" pitchFamily="2" charset="-122"/>
                <a:ea typeface="宋体" pitchFamily="2" charset="-122"/>
              </a:rPr>
              <a:t>由长半</a:t>
            </a:r>
            <a:r>
              <a:rPr lang="zh-CN" altLang="en-US" sz="2400" b="1" dirty="0" smtClean="0">
                <a:solidFill>
                  <a:srgbClr val="262626"/>
                </a:solidFill>
                <a:latin typeface="宋体" pitchFamily="2" charset="-122"/>
                <a:ea typeface="宋体" pitchFamily="2" charset="-122"/>
              </a:rPr>
              <a:t>轴</a:t>
            </a:r>
            <a:r>
              <a:rPr lang="en-US" altLang="zh-CN" sz="2400" b="1" smtClean="0">
                <a:solidFill>
                  <a:srgbClr val="262626"/>
                </a:solidFill>
                <a:latin typeface="宋体" pitchFamily="2" charset="-122"/>
                <a:ea typeface="宋体" pitchFamily="2" charset="-122"/>
              </a:rPr>
              <a:t>E</a:t>
            </a:r>
            <a:r>
              <a:rPr lang="zh-CN" altLang="en-US" sz="2400" b="1" smtClean="0">
                <a:solidFill>
                  <a:srgbClr val="262626"/>
                </a:solidFill>
                <a:latin typeface="宋体" pitchFamily="2" charset="-122"/>
                <a:ea typeface="宋体" pitchFamily="2" charset="-122"/>
              </a:rPr>
              <a:t>、短半轴</a:t>
            </a:r>
            <a:r>
              <a:rPr lang="en-US" altLang="zh-CN" sz="2400" b="1" smtClean="0">
                <a:solidFill>
                  <a:srgbClr val="262626"/>
                </a:solidFill>
                <a:latin typeface="宋体" pitchFamily="2" charset="-122"/>
                <a:ea typeface="宋体" pitchFamily="2" charset="-122"/>
              </a:rPr>
              <a:t>F</a:t>
            </a:r>
            <a:r>
              <a:rPr lang="zh-CN" altLang="en-US" sz="2400" b="1" dirty="0" smtClean="0">
                <a:solidFill>
                  <a:srgbClr val="262626"/>
                </a:solidFill>
                <a:latin typeface="宋体" pitchFamily="2" charset="-122"/>
                <a:ea typeface="宋体" pitchFamily="2" charset="-122"/>
              </a:rPr>
              <a:t>及长轴的</a:t>
            </a:r>
            <a:r>
              <a:rPr lang="zh-CN" altLang="en-US" sz="2400" b="1" dirty="0" smtClean="0">
                <a:solidFill>
                  <a:srgbClr val="262626"/>
                </a:solidFill>
                <a:latin typeface="宋体" pitchFamily="2" charset="-122"/>
                <a:ea typeface="宋体" pitchFamily="2" charset="-122"/>
                <a:sym typeface="Symbol"/>
              </a:rPr>
              <a:t></a:t>
            </a:r>
            <a:r>
              <a:rPr lang="zh-CN" altLang="en-US" sz="2400" b="1" baseline="-25000" dirty="0" smtClean="0">
                <a:solidFill>
                  <a:srgbClr val="262626"/>
                </a:solidFill>
                <a:latin typeface="宋体" pitchFamily="2" charset="-122"/>
                <a:ea typeface="宋体" pitchFamily="2" charset="-122"/>
              </a:rPr>
              <a:t>𝐸</a:t>
            </a:r>
            <a:r>
              <a:rPr lang="zh-CN" altLang="en-US" sz="2400" b="1" dirty="0" smtClean="0">
                <a:solidFill>
                  <a:srgbClr val="262626"/>
                </a:solidFill>
                <a:latin typeface="宋体" pitchFamily="2" charset="-122"/>
                <a:ea typeface="宋体" pitchFamily="2" charset="-122"/>
              </a:rPr>
              <a:t>方向唯一确定。其中：</a:t>
            </a:r>
            <a:r>
              <a:rPr lang="en-US" altLang="zh-CN" sz="2400" b="1" dirty="0" smtClean="0">
                <a:solidFill>
                  <a:srgbClr val="262626"/>
                </a:solidFill>
                <a:latin typeface="宋体" pitchFamily="2" charset="-122"/>
                <a:ea typeface="宋体" pitchFamily="2" charset="-122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E</a:t>
            </a:r>
            <a:r>
              <a:rPr lang="zh-CN" altLang="en-US" sz="2400" b="1" dirty="0" smtClean="0">
                <a:solidFill>
                  <a:srgbClr val="262626"/>
                </a:solidFill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F</a:t>
            </a:r>
            <a:r>
              <a:rPr lang="zh-CN" altLang="en-US" sz="2400" b="1" dirty="0" smtClean="0">
                <a:solidFill>
                  <a:srgbClr val="262626"/>
                </a:solidFill>
                <a:latin typeface="宋体" pitchFamily="2" charset="-122"/>
                <a:ea typeface="宋体" pitchFamily="2" charset="-122"/>
              </a:rPr>
              <a:t>和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  <a:sym typeface="Symbol"/>
              </a:rPr>
              <a:t></a:t>
            </a:r>
            <a:r>
              <a:rPr lang="zh-CN" altLang="en-US" sz="2400" b="1" baseline="-25000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𝐸</a:t>
            </a:r>
            <a:r>
              <a:rPr lang="zh-CN" altLang="en-US" sz="2400" b="1" dirty="0" smtClean="0">
                <a:solidFill>
                  <a:srgbClr val="262626"/>
                </a:solidFill>
                <a:latin typeface="宋体" pitchFamily="2" charset="-122"/>
                <a:ea typeface="宋体" pitchFamily="2" charset="-122"/>
              </a:rPr>
              <a:t>称为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误差椭圆三参数</a:t>
            </a:r>
            <a:r>
              <a:rPr lang="zh-CN" altLang="en-US" sz="2400" b="1" dirty="0" smtClean="0">
                <a:solidFill>
                  <a:srgbClr val="262626"/>
                </a:solidFill>
                <a:latin typeface="宋体" pitchFamily="2" charset="-122"/>
                <a:ea typeface="宋体" pitchFamily="2" charset="-122"/>
              </a:rPr>
              <a:t>。</a:t>
            </a:r>
            <a:endParaRPr lang="zh-CN" altLang="en-US" sz="2400" b="1" dirty="0">
              <a:solidFill>
                <a:schemeClr val="tx1">
                  <a:lumMod val="90000"/>
                  <a:lumOff val="10000"/>
                </a:schemeClr>
              </a:solidFill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27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箭头连接符 1"/>
          <p:cNvCxnSpPr/>
          <p:nvPr/>
        </p:nvCxnSpPr>
        <p:spPr>
          <a:xfrm>
            <a:off x="5003800" y="3187700"/>
            <a:ext cx="3600450" cy="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 flipV="1">
            <a:off x="6732588" y="1200150"/>
            <a:ext cx="0" cy="3959225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8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699418" y="1058336"/>
            <a:ext cx="379206" cy="36933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noFill/>
                <a:latin typeface="+mn-lt"/>
                <a:ea typeface="+mn-ea"/>
              </a:rPr>
              <a:t> </a:t>
            </a:r>
          </a:p>
        </p:txBody>
      </p:sp>
      <p:sp>
        <p:nvSpPr>
          <p:cNvPr id="5" name="TextBox 1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8363641" y="3166357"/>
            <a:ext cx="382605" cy="369332"/>
          </a:xfrm>
          <a:prstGeom prst="rect">
            <a:avLst/>
          </a:prstGeom>
          <a:blipFill>
            <a:blip r:embed="rId4"/>
            <a:stretch>
              <a:fillRect b="-6557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noFill/>
                <a:latin typeface="+mn-lt"/>
                <a:ea typeface="+mn-ea"/>
              </a:rPr>
              <a:t> </a:t>
            </a:r>
          </a:p>
        </p:txBody>
      </p:sp>
      <p:sp>
        <p:nvSpPr>
          <p:cNvPr id="6" name="椭圆 5"/>
          <p:cNvSpPr/>
          <p:nvPr/>
        </p:nvSpPr>
        <p:spPr>
          <a:xfrm rot="2280000">
            <a:off x="5824538" y="1370013"/>
            <a:ext cx="1835150" cy="3635375"/>
          </a:xfrm>
          <a:prstGeom prst="ellipse">
            <a:avLst/>
          </a:prstGeom>
          <a:noFill/>
          <a:ln w="25400" cmpd="sng">
            <a:solidFill>
              <a:srgbClr val="FF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7" name="组合 68"/>
          <p:cNvGrpSpPr>
            <a:grpSpLocks/>
          </p:cNvGrpSpPr>
          <p:nvPr/>
        </p:nvGrpSpPr>
        <p:grpSpPr bwMode="auto">
          <a:xfrm>
            <a:off x="5202238" y="1520825"/>
            <a:ext cx="3074987" cy="3341688"/>
            <a:chOff x="5201687" y="2237351"/>
            <a:chExt cx="3074987" cy="3341687"/>
          </a:xfrm>
        </p:grpSpPr>
        <p:sp>
          <p:nvSpPr>
            <p:cNvPr id="8" name="Freeform 46"/>
            <p:cNvSpPr>
              <a:spLocks/>
            </p:cNvSpPr>
            <p:nvPr/>
          </p:nvSpPr>
          <p:spPr bwMode="auto">
            <a:xfrm>
              <a:off x="6738387" y="2237351"/>
              <a:ext cx="1301750" cy="401638"/>
            </a:xfrm>
            <a:custGeom>
              <a:avLst/>
              <a:gdLst>
                <a:gd name="T0" fmla="*/ 10 w 820"/>
                <a:gd name="T1" fmla="*/ 69 h 253"/>
                <a:gd name="T2" fmla="*/ 30 w 820"/>
                <a:gd name="T3" fmla="*/ 59 h 253"/>
                <a:gd name="T4" fmla="*/ 50 w 820"/>
                <a:gd name="T5" fmla="*/ 49 h 253"/>
                <a:gd name="T6" fmla="*/ 70 w 820"/>
                <a:gd name="T7" fmla="*/ 44 h 253"/>
                <a:gd name="T8" fmla="*/ 90 w 820"/>
                <a:gd name="T9" fmla="*/ 35 h 253"/>
                <a:gd name="T10" fmla="*/ 110 w 820"/>
                <a:gd name="T11" fmla="*/ 30 h 253"/>
                <a:gd name="T12" fmla="*/ 130 w 820"/>
                <a:gd name="T13" fmla="*/ 25 h 253"/>
                <a:gd name="T14" fmla="*/ 149 w 820"/>
                <a:gd name="T15" fmla="*/ 20 h 253"/>
                <a:gd name="T16" fmla="*/ 169 w 820"/>
                <a:gd name="T17" fmla="*/ 15 h 253"/>
                <a:gd name="T18" fmla="*/ 194 w 820"/>
                <a:gd name="T19" fmla="*/ 10 h 253"/>
                <a:gd name="T20" fmla="*/ 214 w 820"/>
                <a:gd name="T21" fmla="*/ 10 h 253"/>
                <a:gd name="T22" fmla="*/ 234 w 820"/>
                <a:gd name="T23" fmla="*/ 5 h 253"/>
                <a:gd name="T24" fmla="*/ 254 w 820"/>
                <a:gd name="T25" fmla="*/ 5 h 253"/>
                <a:gd name="T26" fmla="*/ 279 w 820"/>
                <a:gd name="T27" fmla="*/ 0 h 253"/>
                <a:gd name="T28" fmla="*/ 298 w 820"/>
                <a:gd name="T29" fmla="*/ 0 h 253"/>
                <a:gd name="T30" fmla="*/ 318 w 820"/>
                <a:gd name="T31" fmla="*/ 0 h 253"/>
                <a:gd name="T32" fmla="*/ 343 w 820"/>
                <a:gd name="T33" fmla="*/ 5 h 253"/>
                <a:gd name="T34" fmla="*/ 363 w 820"/>
                <a:gd name="T35" fmla="*/ 5 h 253"/>
                <a:gd name="T36" fmla="*/ 383 w 820"/>
                <a:gd name="T37" fmla="*/ 5 h 253"/>
                <a:gd name="T38" fmla="*/ 408 w 820"/>
                <a:gd name="T39" fmla="*/ 10 h 253"/>
                <a:gd name="T40" fmla="*/ 428 w 820"/>
                <a:gd name="T41" fmla="*/ 15 h 253"/>
                <a:gd name="T42" fmla="*/ 447 w 820"/>
                <a:gd name="T43" fmla="*/ 20 h 253"/>
                <a:gd name="T44" fmla="*/ 467 w 820"/>
                <a:gd name="T45" fmla="*/ 25 h 253"/>
                <a:gd name="T46" fmla="*/ 492 w 820"/>
                <a:gd name="T47" fmla="*/ 30 h 253"/>
                <a:gd name="T48" fmla="*/ 512 w 820"/>
                <a:gd name="T49" fmla="*/ 35 h 253"/>
                <a:gd name="T50" fmla="*/ 532 w 820"/>
                <a:gd name="T51" fmla="*/ 44 h 253"/>
                <a:gd name="T52" fmla="*/ 552 w 820"/>
                <a:gd name="T53" fmla="*/ 49 h 253"/>
                <a:gd name="T54" fmla="*/ 572 w 820"/>
                <a:gd name="T55" fmla="*/ 59 h 253"/>
                <a:gd name="T56" fmla="*/ 591 w 820"/>
                <a:gd name="T57" fmla="*/ 69 h 253"/>
                <a:gd name="T58" fmla="*/ 611 w 820"/>
                <a:gd name="T59" fmla="*/ 79 h 253"/>
                <a:gd name="T60" fmla="*/ 631 w 820"/>
                <a:gd name="T61" fmla="*/ 89 h 253"/>
                <a:gd name="T62" fmla="*/ 651 w 820"/>
                <a:gd name="T63" fmla="*/ 99 h 253"/>
                <a:gd name="T64" fmla="*/ 666 w 820"/>
                <a:gd name="T65" fmla="*/ 109 h 253"/>
                <a:gd name="T66" fmla="*/ 686 w 820"/>
                <a:gd name="T67" fmla="*/ 124 h 253"/>
                <a:gd name="T68" fmla="*/ 701 w 820"/>
                <a:gd name="T69" fmla="*/ 134 h 253"/>
                <a:gd name="T70" fmla="*/ 720 w 820"/>
                <a:gd name="T71" fmla="*/ 149 h 253"/>
                <a:gd name="T72" fmla="*/ 735 w 820"/>
                <a:gd name="T73" fmla="*/ 164 h 253"/>
                <a:gd name="T74" fmla="*/ 750 w 820"/>
                <a:gd name="T75" fmla="*/ 179 h 253"/>
                <a:gd name="T76" fmla="*/ 770 w 820"/>
                <a:gd name="T77" fmla="*/ 193 h 253"/>
                <a:gd name="T78" fmla="*/ 785 w 820"/>
                <a:gd name="T79" fmla="*/ 208 h 253"/>
                <a:gd name="T80" fmla="*/ 800 w 820"/>
                <a:gd name="T81" fmla="*/ 223 h 253"/>
                <a:gd name="T82" fmla="*/ 815 w 820"/>
                <a:gd name="T83" fmla="*/ 238 h 25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820"/>
                <a:gd name="T127" fmla="*/ 0 h 253"/>
                <a:gd name="T128" fmla="*/ 820 w 820"/>
                <a:gd name="T129" fmla="*/ 253 h 25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820" h="253">
                  <a:moveTo>
                    <a:pt x="0" y="74"/>
                  </a:moveTo>
                  <a:lnTo>
                    <a:pt x="5" y="69"/>
                  </a:lnTo>
                  <a:lnTo>
                    <a:pt x="10" y="69"/>
                  </a:lnTo>
                  <a:lnTo>
                    <a:pt x="20" y="64"/>
                  </a:lnTo>
                  <a:lnTo>
                    <a:pt x="25" y="59"/>
                  </a:lnTo>
                  <a:lnTo>
                    <a:pt x="30" y="59"/>
                  </a:lnTo>
                  <a:lnTo>
                    <a:pt x="40" y="54"/>
                  </a:lnTo>
                  <a:lnTo>
                    <a:pt x="45" y="54"/>
                  </a:lnTo>
                  <a:lnTo>
                    <a:pt x="50" y="49"/>
                  </a:lnTo>
                  <a:lnTo>
                    <a:pt x="55" y="49"/>
                  </a:lnTo>
                  <a:lnTo>
                    <a:pt x="65" y="44"/>
                  </a:lnTo>
                  <a:lnTo>
                    <a:pt x="70" y="44"/>
                  </a:lnTo>
                  <a:lnTo>
                    <a:pt x="75" y="39"/>
                  </a:lnTo>
                  <a:lnTo>
                    <a:pt x="85" y="39"/>
                  </a:lnTo>
                  <a:lnTo>
                    <a:pt x="90" y="35"/>
                  </a:lnTo>
                  <a:lnTo>
                    <a:pt x="95" y="35"/>
                  </a:lnTo>
                  <a:lnTo>
                    <a:pt x="105" y="30"/>
                  </a:lnTo>
                  <a:lnTo>
                    <a:pt x="110" y="30"/>
                  </a:lnTo>
                  <a:lnTo>
                    <a:pt x="115" y="30"/>
                  </a:lnTo>
                  <a:lnTo>
                    <a:pt x="125" y="25"/>
                  </a:lnTo>
                  <a:lnTo>
                    <a:pt x="130" y="25"/>
                  </a:lnTo>
                  <a:lnTo>
                    <a:pt x="140" y="25"/>
                  </a:lnTo>
                  <a:lnTo>
                    <a:pt x="144" y="20"/>
                  </a:lnTo>
                  <a:lnTo>
                    <a:pt x="149" y="20"/>
                  </a:lnTo>
                  <a:lnTo>
                    <a:pt x="159" y="20"/>
                  </a:lnTo>
                  <a:lnTo>
                    <a:pt x="164" y="15"/>
                  </a:lnTo>
                  <a:lnTo>
                    <a:pt x="169" y="15"/>
                  </a:lnTo>
                  <a:lnTo>
                    <a:pt x="179" y="15"/>
                  </a:lnTo>
                  <a:lnTo>
                    <a:pt x="184" y="10"/>
                  </a:lnTo>
                  <a:lnTo>
                    <a:pt x="194" y="10"/>
                  </a:lnTo>
                  <a:lnTo>
                    <a:pt x="199" y="10"/>
                  </a:lnTo>
                  <a:lnTo>
                    <a:pt x="204" y="10"/>
                  </a:lnTo>
                  <a:lnTo>
                    <a:pt x="214" y="10"/>
                  </a:lnTo>
                  <a:lnTo>
                    <a:pt x="219" y="5"/>
                  </a:lnTo>
                  <a:lnTo>
                    <a:pt x="229" y="5"/>
                  </a:lnTo>
                  <a:lnTo>
                    <a:pt x="234" y="5"/>
                  </a:lnTo>
                  <a:lnTo>
                    <a:pt x="244" y="5"/>
                  </a:lnTo>
                  <a:lnTo>
                    <a:pt x="249" y="5"/>
                  </a:lnTo>
                  <a:lnTo>
                    <a:pt x="254" y="5"/>
                  </a:lnTo>
                  <a:lnTo>
                    <a:pt x="264" y="5"/>
                  </a:lnTo>
                  <a:lnTo>
                    <a:pt x="269" y="5"/>
                  </a:lnTo>
                  <a:lnTo>
                    <a:pt x="279" y="0"/>
                  </a:lnTo>
                  <a:lnTo>
                    <a:pt x="284" y="0"/>
                  </a:lnTo>
                  <a:lnTo>
                    <a:pt x="293" y="0"/>
                  </a:lnTo>
                  <a:lnTo>
                    <a:pt x="298" y="0"/>
                  </a:lnTo>
                  <a:lnTo>
                    <a:pt x="303" y="0"/>
                  </a:lnTo>
                  <a:lnTo>
                    <a:pt x="313" y="0"/>
                  </a:lnTo>
                  <a:lnTo>
                    <a:pt x="318" y="0"/>
                  </a:lnTo>
                  <a:lnTo>
                    <a:pt x="328" y="0"/>
                  </a:lnTo>
                  <a:lnTo>
                    <a:pt x="333" y="5"/>
                  </a:lnTo>
                  <a:lnTo>
                    <a:pt x="343" y="5"/>
                  </a:lnTo>
                  <a:lnTo>
                    <a:pt x="348" y="5"/>
                  </a:lnTo>
                  <a:lnTo>
                    <a:pt x="358" y="5"/>
                  </a:lnTo>
                  <a:lnTo>
                    <a:pt x="363" y="5"/>
                  </a:lnTo>
                  <a:lnTo>
                    <a:pt x="368" y="5"/>
                  </a:lnTo>
                  <a:lnTo>
                    <a:pt x="378" y="5"/>
                  </a:lnTo>
                  <a:lnTo>
                    <a:pt x="383" y="5"/>
                  </a:lnTo>
                  <a:lnTo>
                    <a:pt x="393" y="10"/>
                  </a:lnTo>
                  <a:lnTo>
                    <a:pt x="398" y="10"/>
                  </a:lnTo>
                  <a:lnTo>
                    <a:pt x="408" y="10"/>
                  </a:lnTo>
                  <a:lnTo>
                    <a:pt x="413" y="10"/>
                  </a:lnTo>
                  <a:lnTo>
                    <a:pt x="418" y="15"/>
                  </a:lnTo>
                  <a:lnTo>
                    <a:pt x="428" y="15"/>
                  </a:lnTo>
                  <a:lnTo>
                    <a:pt x="432" y="15"/>
                  </a:lnTo>
                  <a:lnTo>
                    <a:pt x="442" y="15"/>
                  </a:lnTo>
                  <a:lnTo>
                    <a:pt x="447" y="20"/>
                  </a:lnTo>
                  <a:lnTo>
                    <a:pt x="457" y="20"/>
                  </a:lnTo>
                  <a:lnTo>
                    <a:pt x="462" y="20"/>
                  </a:lnTo>
                  <a:lnTo>
                    <a:pt x="467" y="25"/>
                  </a:lnTo>
                  <a:lnTo>
                    <a:pt x="477" y="25"/>
                  </a:lnTo>
                  <a:lnTo>
                    <a:pt x="482" y="25"/>
                  </a:lnTo>
                  <a:lnTo>
                    <a:pt x="492" y="30"/>
                  </a:lnTo>
                  <a:lnTo>
                    <a:pt x="497" y="30"/>
                  </a:lnTo>
                  <a:lnTo>
                    <a:pt x="502" y="35"/>
                  </a:lnTo>
                  <a:lnTo>
                    <a:pt x="512" y="35"/>
                  </a:lnTo>
                  <a:lnTo>
                    <a:pt x="517" y="39"/>
                  </a:lnTo>
                  <a:lnTo>
                    <a:pt x="527" y="39"/>
                  </a:lnTo>
                  <a:lnTo>
                    <a:pt x="532" y="44"/>
                  </a:lnTo>
                  <a:lnTo>
                    <a:pt x="537" y="44"/>
                  </a:lnTo>
                  <a:lnTo>
                    <a:pt x="547" y="49"/>
                  </a:lnTo>
                  <a:lnTo>
                    <a:pt x="552" y="49"/>
                  </a:lnTo>
                  <a:lnTo>
                    <a:pt x="557" y="54"/>
                  </a:lnTo>
                  <a:lnTo>
                    <a:pt x="567" y="54"/>
                  </a:lnTo>
                  <a:lnTo>
                    <a:pt x="572" y="59"/>
                  </a:lnTo>
                  <a:lnTo>
                    <a:pt x="576" y="59"/>
                  </a:lnTo>
                  <a:lnTo>
                    <a:pt x="586" y="64"/>
                  </a:lnTo>
                  <a:lnTo>
                    <a:pt x="591" y="69"/>
                  </a:lnTo>
                  <a:lnTo>
                    <a:pt x="596" y="69"/>
                  </a:lnTo>
                  <a:lnTo>
                    <a:pt x="606" y="74"/>
                  </a:lnTo>
                  <a:lnTo>
                    <a:pt x="611" y="79"/>
                  </a:lnTo>
                  <a:lnTo>
                    <a:pt x="616" y="79"/>
                  </a:lnTo>
                  <a:lnTo>
                    <a:pt x="621" y="84"/>
                  </a:lnTo>
                  <a:lnTo>
                    <a:pt x="631" y="89"/>
                  </a:lnTo>
                  <a:lnTo>
                    <a:pt x="636" y="89"/>
                  </a:lnTo>
                  <a:lnTo>
                    <a:pt x="641" y="94"/>
                  </a:lnTo>
                  <a:lnTo>
                    <a:pt x="651" y="99"/>
                  </a:lnTo>
                  <a:lnTo>
                    <a:pt x="656" y="104"/>
                  </a:lnTo>
                  <a:lnTo>
                    <a:pt x="661" y="109"/>
                  </a:lnTo>
                  <a:lnTo>
                    <a:pt x="666" y="109"/>
                  </a:lnTo>
                  <a:lnTo>
                    <a:pt x="671" y="114"/>
                  </a:lnTo>
                  <a:lnTo>
                    <a:pt x="681" y="119"/>
                  </a:lnTo>
                  <a:lnTo>
                    <a:pt x="686" y="124"/>
                  </a:lnTo>
                  <a:lnTo>
                    <a:pt x="691" y="129"/>
                  </a:lnTo>
                  <a:lnTo>
                    <a:pt x="696" y="129"/>
                  </a:lnTo>
                  <a:lnTo>
                    <a:pt x="701" y="134"/>
                  </a:lnTo>
                  <a:lnTo>
                    <a:pt x="711" y="139"/>
                  </a:lnTo>
                  <a:lnTo>
                    <a:pt x="716" y="144"/>
                  </a:lnTo>
                  <a:lnTo>
                    <a:pt x="720" y="149"/>
                  </a:lnTo>
                  <a:lnTo>
                    <a:pt x="725" y="154"/>
                  </a:lnTo>
                  <a:lnTo>
                    <a:pt x="730" y="159"/>
                  </a:lnTo>
                  <a:lnTo>
                    <a:pt x="735" y="164"/>
                  </a:lnTo>
                  <a:lnTo>
                    <a:pt x="740" y="169"/>
                  </a:lnTo>
                  <a:lnTo>
                    <a:pt x="745" y="174"/>
                  </a:lnTo>
                  <a:lnTo>
                    <a:pt x="750" y="179"/>
                  </a:lnTo>
                  <a:lnTo>
                    <a:pt x="760" y="183"/>
                  </a:lnTo>
                  <a:lnTo>
                    <a:pt x="765" y="188"/>
                  </a:lnTo>
                  <a:lnTo>
                    <a:pt x="770" y="193"/>
                  </a:lnTo>
                  <a:lnTo>
                    <a:pt x="775" y="198"/>
                  </a:lnTo>
                  <a:lnTo>
                    <a:pt x="780" y="203"/>
                  </a:lnTo>
                  <a:lnTo>
                    <a:pt x="785" y="208"/>
                  </a:lnTo>
                  <a:lnTo>
                    <a:pt x="790" y="213"/>
                  </a:lnTo>
                  <a:lnTo>
                    <a:pt x="795" y="218"/>
                  </a:lnTo>
                  <a:lnTo>
                    <a:pt x="800" y="223"/>
                  </a:lnTo>
                  <a:lnTo>
                    <a:pt x="805" y="228"/>
                  </a:lnTo>
                  <a:lnTo>
                    <a:pt x="810" y="233"/>
                  </a:lnTo>
                  <a:lnTo>
                    <a:pt x="815" y="238"/>
                  </a:lnTo>
                  <a:lnTo>
                    <a:pt x="815" y="248"/>
                  </a:lnTo>
                  <a:lnTo>
                    <a:pt x="820" y="253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等线" charset="-122"/>
              </a:endParaRPr>
            </a:p>
          </p:txBody>
        </p:sp>
        <p:sp>
          <p:nvSpPr>
            <p:cNvPr id="9" name="Freeform 47"/>
            <p:cNvSpPr>
              <a:spLocks/>
            </p:cNvSpPr>
            <p:nvPr/>
          </p:nvSpPr>
          <p:spPr bwMode="auto">
            <a:xfrm>
              <a:off x="7835349" y="2638988"/>
              <a:ext cx="441325" cy="1544638"/>
            </a:xfrm>
            <a:custGeom>
              <a:avLst/>
              <a:gdLst>
                <a:gd name="T0" fmla="*/ 139 w 278"/>
                <a:gd name="T1" fmla="*/ 10 h 973"/>
                <a:gd name="T2" fmla="*/ 154 w 278"/>
                <a:gd name="T3" fmla="*/ 30 h 973"/>
                <a:gd name="T4" fmla="*/ 164 w 278"/>
                <a:gd name="T5" fmla="*/ 45 h 973"/>
                <a:gd name="T6" fmla="*/ 178 w 278"/>
                <a:gd name="T7" fmla="*/ 65 h 973"/>
                <a:gd name="T8" fmla="*/ 188 w 278"/>
                <a:gd name="T9" fmla="*/ 84 h 973"/>
                <a:gd name="T10" fmla="*/ 198 w 278"/>
                <a:gd name="T11" fmla="*/ 99 h 973"/>
                <a:gd name="T12" fmla="*/ 208 w 278"/>
                <a:gd name="T13" fmla="*/ 119 h 973"/>
                <a:gd name="T14" fmla="*/ 218 w 278"/>
                <a:gd name="T15" fmla="*/ 139 h 973"/>
                <a:gd name="T16" fmla="*/ 223 w 278"/>
                <a:gd name="T17" fmla="*/ 159 h 973"/>
                <a:gd name="T18" fmla="*/ 233 w 278"/>
                <a:gd name="T19" fmla="*/ 179 h 973"/>
                <a:gd name="T20" fmla="*/ 243 w 278"/>
                <a:gd name="T21" fmla="*/ 199 h 973"/>
                <a:gd name="T22" fmla="*/ 248 w 278"/>
                <a:gd name="T23" fmla="*/ 228 h 973"/>
                <a:gd name="T24" fmla="*/ 258 w 278"/>
                <a:gd name="T25" fmla="*/ 253 h 973"/>
                <a:gd name="T26" fmla="*/ 263 w 278"/>
                <a:gd name="T27" fmla="*/ 288 h 973"/>
                <a:gd name="T28" fmla="*/ 273 w 278"/>
                <a:gd name="T29" fmla="*/ 333 h 973"/>
                <a:gd name="T30" fmla="*/ 278 w 278"/>
                <a:gd name="T31" fmla="*/ 437 h 973"/>
                <a:gd name="T32" fmla="*/ 268 w 278"/>
                <a:gd name="T33" fmla="*/ 501 h 973"/>
                <a:gd name="T34" fmla="*/ 263 w 278"/>
                <a:gd name="T35" fmla="*/ 556 h 973"/>
                <a:gd name="T36" fmla="*/ 253 w 278"/>
                <a:gd name="T37" fmla="*/ 581 h 973"/>
                <a:gd name="T38" fmla="*/ 248 w 278"/>
                <a:gd name="T39" fmla="*/ 616 h 973"/>
                <a:gd name="T40" fmla="*/ 238 w 278"/>
                <a:gd name="T41" fmla="*/ 636 h 973"/>
                <a:gd name="T42" fmla="*/ 233 w 278"/>
                <a:gd name="T43" fmla="*/ 655 h 973"/>
                <a:gd name="T44" fmla="*/ 223 w 278"/>
                <a:gd name="T45" fmla="*/ 670 h 973"/>
                <a:gd name="T46" fmla="*/ 218 w 278"/>
                <a:gd name="T47" fmla="*/ 690 h 973"/>
                <a:gd name="T48" fmla="*/ 208 w 278"/>
                <a:gd name="T49" fmla="*/ 710 h 973"/>
                <a:gd name="T50" fmla="*/ 198 w 278"/>
                <a:gd name="T51" fmla="*/ 725 h 973"/>
                <a:gd name="T52" fmla="*/ 193 w 278"/>
                <a:gd name="T53" fmla="*/ 745 h 973"/>
                <a:gd name="T54" fmla="*/ 183 w 278"/>
                <a:gd name="T55" fmla="*/ 760 h 973"/>
                <a:gd name="T56" fmla="*/ 173 w 278"/>
                <a:gd name="T57" fmla="*/ 780 h 973"/>
                <a:gd name="T58" fmla="*/ 164 w 278"/>
                <a:gd name="T59" fmla="*/ 794 h 973"/>
                <a:gd name="T60" fmla="*/ 149 w 278"/>
                <a:gd name="T61" fmla="*/ 809 h 973"/>
                <a:gd name="T62" fmla="*/ 139 w 278"/>
                <a:gd name="T63" fmla="*/ 824 h 973"/>
                <a:gd name="T64" fmla="*/ 129 w 278"/>
                <a:gd name="T65" fmla="*/ 839 h 973"/>
                <a:gd name="T66" fmla="*/ 119 w 278"/>
                <a:gd name="T67" fmla="*/ 854 h 973"/>
                <a:gd name="T68" fmla="*/ 104 w 278"/>
                <a:gd name="T69" fmla="*/ 869 h 973"/>
                <a:gd name="T70" fmla="*/ 94 w 278"/>
                <a:gd name="T71" fmla="*/ 884 h 973"/>
                <a:gd name="T72" fmla="*/ 79 w 278"/>
                <a:gd name="T73" fmla="*/ 899 h 973"/>
                <a:gd name="T74" fmla="*/ 64 w 278"/>
                <a:gd name="T75" fmla="*/ 914 h 973"/>
                <a:gd name="T76" fmla="*/ 49 w 278"/>
                <a:gd name="T77" fmla="*/ 929 h 973"/>
                <a:gd name="T78" fmla="*/ 34 w 278"/>
                <a:gd name="T79" fmla="*/ 943 h 973"/>
                <a:gd name="T80" fmla="*/ 20 w 278"/>
                <a:gd name="T81" fmla="*/ 953 h 973"/>
                <a:gd name="T82" fmla="*/ 10 w 278"/>
                <a:gd name="T83" fmla="*/ 963 h 97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78"/>
                <a:gd name="T127" fmla="*/ 0 h 973"/>
                <a:gd name="T128" fmla="*/ 278 w 278"/>
                <a:gd name="T129" fmla="*/ 973 h 97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78" h="973">
                  <a:moveTo>
                    <a:pt x="129" y="0"/>
                  </a:moveTo>
                  <a:lnTo>
                    <a:pt x="134" y="5"/>
                  </a:lnTo>
                  <a:lnTo>
                    <a:pt x="139" y="10"/>
                  </a:lnTo>
                  <a:lnTo>
                    <a:pt x="144" y="15"/>
                  </a:lnTo>
                  <a:lnTo>
                    <a:pt x="149" y="20"/>
                  </a:lnTo>
                  <a:lnTo>
                    <a:pt x="154" y="30"/>
                  </a:lnTo>
                  <a:lnTo>
                    <a:pt x="159" y="35"/>
                  </a:lnTo>
                  <a:lnTo>
                    <a:pt x="159" y="40"/>
                  </a:lnTo>
                  <a:lnTo>
                    <a:pt x="164" y="45"/>
                  </a:lnTo>
                  <a:lnTo>
                    <a:pt x="169" y="50"/>
                  </a:lnTo>
                  <a:lnTo>
                    <a:pt x="173" y="60"/>
                  </a:lnTo>
                  <a:lnTo>
                    <a:pt x="178" y="65"/>
                  </a:lnTo>
                  <a:lnTo>
                    <a:pt x="178" y="70"/>
                  </a:lnTo>
                  <a:lnTo>
                    <a:pt x="183" y="74"/>
                  </a:lnTo>
                  <a:lnTo>
                    <a:pt x="188" y="84"/>
                  </a:lnTo>
                  <a:lnTo>
                    <a:pt x="193" y="89"/>
                  </a:lnTo>
                  <a:lnTo>
                    <a:pt x="193" y="94"/>
                  </a:lnTo>
                  <a:lnTo>
                    <a:pt x="198" y="99"/>
                  </a:lnTo>
                  <a:lnTo>
                    <a:pt x="203" y="109"/>
                  </a:lnTo>
                  <a:lnTo>
                    <a:pt x="203" y="114"/>
                  </a:lnTo>
                  <a:lnTo>
                    <a:pt x="208" y="119"/>
                  </a:lnTo>
                  <a:lnTo>
                    <a:pt x="213" y="129"/>
                  </a:lnTo>
                  <a:lnTo>
                    <a:pt x="213" y="134"/>
                  </a:lnTo>
                  <a:lnTo>
                    <a:pt x="218" y="139"/>
                  </a:lnTo>
                  <a:lnTo>
                    <a:pt x="218" y="149"/>
                  </a:lnTo>
                  <a:lnTo>
                    <a:pt x="223" y="154"/>
                  </a:lnTo>
                  <a:lnTo>
                    <a:pt x="223" y="159"/>
                  </a:lnTo>
                  <a:lnTo>
                    <a:pt x="228" y="169"/>
                  </a:lnTo>
                  <a:lnTo>
                    <a:pt x="233" y="174"/>
                  </a:lnTo>
                  <a:lnTo>
                    <a:pt x="233" y="179"/>
                  </a:lnTo>
                  <a:lnTo>
                    <a:pt x="238" y="189"/>
                  </a:lnTo>
                  <a:lnTo>
                    <a:pt x="238" y="194"/>
                  </a:lnTo>
                  <a:lnTo>
                    <a:pt x="243" y="199"/>
                  </a:lnTo>
                  <a:lnTo>
                    <a:pt x="243" y="213"/>
                  </a:lnTo>
                  <a:lnTo>
                    <a:pt x="248" y="218"/>
                  </a:lnTo>
                  <a:lnTo>
                    <a:pt x="248" y="228"/>
                  </a:lnTo>
                  <a:lnTo>
                    <a:pt x="253" y="233"/>
                  </a:lnTo>
                  <a:lnTo>
                    <a:pt x="253" y="248"/>
                  </a:lnTo>
                  <a:lnTo>
                    <a:pt x="258" y="253"/>
                  </a:lnTo>
                  <a:lnTo>
                    <a:pt x="258" y="268"/>
                  </a:lnTo>
                  <a:lnTo>
                    <a:pt x="263" y="278"/>
                  </a:lnTo>
                  <a:lnTo>
                    <a:pt x="263" y="288"/>
                  </a:lnTo>
                  <a:lnTo>
                    <a:pt x="268" y="298"/>
                  </a:lnTo>
                  <a:lnTo>
                    <a:pt x="268" y="328"/>
                  </a:lnTo>
                  <a:lnTo>
                    <a:pt x="273" y="333"/>
                  </a:lnTo>
                  <a:lnTo>
                    <a:pt x="273" y="387"/>
                  </a:lnTo>
                  <a:lnTo>
                    <a:pt x="278" y="397"/>
                  </a:lnTo>
                  <a:lnTo>
                    <a:pt x="278" y="437"/>
                  </a:lnTo>
                  <a:lnTo>
                    <a:pt x="273" y="447"/>
                  </a:lnTo>
                  <a:lnTo>
                    <a:pt x="273" y="492"/>
                  </a:lnTo>
                  <a:lnTo>
                    <a:pt x="268" y="501"/>
                  </a:lnTo>
                  <a:lnTo>
                    <a:pt x="268" y="526"/>
                  </a:lnTo>
                  <a:lnTo>
                    <a:pt x="263" y="536"/>
                  </a:lnTo>
                  <a:lnTo>
                    <a:pt x="263" y="556"/>
                  </a:lnTo>
                  <a:lnTo>
                    <a:pt x="258" y="561"/>
                  </a:lnTo>
                  <a:lnTo>
                    <a:pt x="258" y="576"/>
                  </a:lnTo>
                  <a:lnTo>
                    <a:pt x="253" y="581"/>
                  </a:lnTo>
                  <a:lnTo>
                    <a:pt x="253" y="596"/>
                  </a:lnTo>
                  <a:lnTo>
                    <a:pt x="248" y="601"/>
                  </a:lnTo>
                  <a:lnTo>
                    <a:pt x="248" y="616"/>
                  </a:lnTo>
                  <a:lnTo>
                    <a:pt x="243" y="621"/>
                  </a:lnTo>
                  <a:lnTo>
                    <a:pt x="243" y="626"/>
                  </a:lnTo>
                  <a:lnTo>
                    <a:pt x="238" y="636"/>
                  </a:lnTo>
                  <a:lnTo>
                    <a:pt x="238" y="641"/>
                  </a:lnTo>
                  <a:lnTo>
                    <a:pt x="233" y="645"/>
                  </a:lnTo>
                  <a:lnTo>
                    <a:pt x="233" y="655"/>
                  </a:lnTo>
                  <a:lnTo>
                    <a:pt x="228" y="660"/>
                  </a:lnTo>
                  <a:lnTo>
                    <a:pt x="228" y="665"/>
                  </a:lnTo>
                  <a:lnTo>
                    <a:pt x="223" y="670"/>
                  </a:lnTo>
                  <a:lnTo>
                    <a:pt x="223" y="680"/>
                  </a:lnTo>
                  <a:lnTo>
                    <a:pt x="218" y="685"/>
                  </a:lnTo>
                  <a:lnTo>
                    <a:pt x="218" y="690"/>
                  </a:lnTo>
                  <a:lnTo>
                    <a:pt x="213" y="695"/>
                  </a:lnTo>
                  <a:lnTo>
                    <a:pt x="213" y="705"/>
                  </a:lnTo>
                  <a:lnTo>
                    <a:pt x="208" y="710"/>
                  </a:lnTo>
                  <a:lnTo>
                    <a:pt x="208" y="715"/>
                  </a:lnTo>
                  <a:lnTo>
                    <a:pt x="203" y="720"/>
                  </a:lnTo>
                  <a:lnTo>
                    <a:pt x="198" y="725"/>
                  </a:lnTo>
                  <a:lnTo>
                    <a:pt x="198" y="730"/>
                  </a:lnTo>
                  <a:lnTo>
                    <a:pt x="193" y="740"/>
                  </a:lnTo>
                  <a:lnTo>
                    <a:pt x="193" y="745"/>
                  </a:lnTo>
                  <a:lnTo>
                    <a:pt x="188" y="750"/>
                  </a:lnTo>
                  <a:lnTo>
                    <a:pt x="183" y="755"/>
                  </a:lnTo>
                  <a:lnTo>
                    <a:pt x="183" y="760"/>
                  </a:lnTo>
                  <a:lnTo>
                    <a:pt x="178" y="765"/>
                  </a:lnTo>
                  <a:lnTo>
                    <a:pt x="173" y="775"/>
                  </a:lnTo>
                  <a:lnTo>
                    <a:pt x="173" y="780"/>
                  </a:lnTo>
                  <a:lnTo>
                    <a:pt x="169" y="785"/>
                  </a:lnTo>
                  <a:lnTo>
                    <a:pt x="164" y="789"/>
                  </a:lnTo>
                  <a:lnTo>
                    <a:pt x="164" y="794"/>
                  </a:lnTo>
                  <a:lnTo>
                    <a:pt x="159" y="799"/>
                  </a:lnTo>
                  <a:lnTo>
                    <a:pt x="154" y="804"/>
                  </a:lnTo>
                  <a:lnTo>
                    <a:pt x="149" y="809"/>
                  </a:lnTo>
                  <a:lnTo>
                    <a:pt x="149" y="814"/>
                  </a:lnTo>
                  <a:lnTo>
                    <a:pt x="144" y="819"/>
                  </a:lnTo>
                  <a:lnTo>
                    <a:pt x="139" y="824"/>
                  </a:lnTo>
                  <a:lnTo>
                    <a:pt x="134" y="829"/>
                  </a:lnTo>
                  <a:lnTo>
                    <a:pt x="134" y="834"/>
                  </a:lnTo>
                  <a:lnTo>
                    <a:pt x="129" y="839"/>
                  </a:lnTo>
                  <a:lnTo>
                    <a:pt x="124" y="844"/>
                  </a:lnTo>
                  <a:lnTo>
                    <a:pt x="119" y="849"/>
                  </a:lnTo>
                  <a:lnTo>
                    <a:pt x="119" y="854"/>
                  </a:lnTo>
                  <a:lnTo>
                    <a:pt x="114" y="859"/>
                  </a:lnTo>
                  <a:lnTo>
                    <a:pt x="109" y="864"/>
                  </a:lnTo>
                  <a:lnTo>
                    <a:pt x="104" y="869"/>
                  </a:lnTo>
                  <a:lnTo>
                    <a:pt x="99" y="874"/>
                  </a:lnTo>
                  <a:lnTo>
                    <a:pt x="99" y="879"/>
                  </a:lnTo>
                  <a:lnTo>
                    <a:pt x="94" y="884"/>
                  </a:lnTo>
                  <a:lnTo>
                    <a:pt x="89" y="889"/>
                  </a:lnTo>
                  <a:lnTo>
                    <a:pt x="84" y="894"/>
                  </a:lnTo>
                  <a:lnTo>
                    <a:pt x="79" y="899"/>
                  </a:lnTo>
                  <a:lnTo>
                    <a:pt x="74" y="904"/>
                  </a:lnTo>
                  <a:lnTo>
                    <a:pt x="69" y="909"/>
                  </a:lnTo>
                  <a:lnTo>
                    <a:pt x="64" y="914"/>
                  </a:lnTo>
                  <a:lnTo>
                    <a:pt x="59" y="919"/>
                  </a:lnTo>
                  <a:lnTo>
                    <a:pt x="54" y="924"/>
                  </a:lnTo>
                  <a:lnTo>
                    <a:pt x="49" y="929"/>
                  </a:lnTo>
                  <a:lnTo>
                    <a:pt x="44" y="933"/>
                  </a:lnTo>
                  <a:lnTo>
                    <a:pt x="39" y="938"/>
                  </a:lnTo>
                  <a:lnTo>
                    <a:pt x="34" y="943"/>
                  </a:lnTo>
                  <a:lnTo>
                    <a:pt x="29" y="948"/>
                  </a:lnTo>
                  <a:lnTo>
                    <a:pt x="25" y="948"/>
                  </a:lnTo>
                  <a:lnTo>
                    <a:pt x="20" y="953"/>
                  </a:lnTo>
                  <a:lnTo>
                    <a:pt x="20" y="958"/>
                  </a:lnTo>
                  <a:lnTo>
                    <a:pt x="15" y="963"/>
                  </a:lnTo>
                  <a:lnTo>
                    <a:pt x="10" y="963"/>
                  </a:lnTo>
                  <a:lnTo>
                    <a:pt x="5" y="968"/>
                  </a:lnTo>
                  <a:lnTo>
                    <a:pt x="0" y="973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等线" charset="-122"/>
              </a:endParaRPr>
            </a:p>
          </p:txBody>
        </p:sp>
        <p:sp>
          <p:nvSpPr>
            <p:cNvPr id="10" name="Freeform 48"/>
            <p:cNvSpPr>
              <a:spLocks/>
            </p:cNvSpPr>
            <p:nvPr/>
          </p:nvSpPr>
          <p:spPr bwMode="auto">
            <a:xfrm>
              <a:off x="7101924" y="4183626"/>
              <a:ext cx="733425" cy="985838"/>
            </a:xfrm>
            <a:custGeom>
              <a:avLst/>
              <a:gdLst>
                <a:gd name="T0" fmla="*/ 452 w 462"/>
                <a:gd name="T1" fmla="*/ 10 h 621"/>
                <a:gd name="T2" fmla="*/ 437 w 462"/>
                <a:gd name="T3" fmla="*/ 20 h 621"/>
                <a:gd name="T4" fmla="*/ 422 w 462"/>
                <a:gd name="T5" fmla="*/ 35 h 621"/>
                <a:gd name="T6" fmla="*/ 407 w 462"/>
                <a:gd name="T7" fmla="*/ 40 h 621"/>
                <a:gd name="T8" fmla="*/ 397 w 462"/>
                <a:gd name="T9" fmla="*/ 50 h 621"/>
                <a:gd name="T10" fmla="*/ 377 w 462"/>
                <a:gd name="T11" fmla="*/ 65 h 621"/>
                <a:gd name="T12" fmla="*/ 372 w 462"/>
                <a:gd name="T13" fmla="*/ 70 h 621"/>
                <a:gd name="T14" fmla="*/ 357 w 462"/>
                <a:gd name="T15" fmla="*/ 80 h 621"/>
                <a:gd name="T16" fmla="*/ 343 w 462"/>
                <a:gd name="T17" fmla="*/ 90 h 621"/>
                <a:gd name="T18" fmla="*/ 328 w 462"/>
                <a:gd name="T19" fmla="*/ 100 h 621"/>
                <a:gd name="T20" fmla="*/ 313 w 462"/>
                <a:gd name="T21" fmla="*/ 114 h 621"/>
                <a:gd name="T22" fmla="*/ 303 w 462"/>
                <a:gd name="T23" fmla="*/ 124 h 621"/>
                <a:gd name="T24" fmla="*/ 288 w 462"/>
                <a:gd name="T25" fmla="*/ 134 h 621"/>
                <a:gd name="T26" fmla="*/ 273 w 462"/>
                <a:gd name="T27" fmla="*/ 149 h 621"/>
                <a:gd name="T28" fmla="*/ 258 w 462"/>
                <a:gd name="T29" fmla="*/ 159 h 621"/>
                <a:gd name="T30" fmla="*/ 243 w 462"/>
                <a:gd name="T31" fmla="*/ 179 h 621"/>
                <a:gd name="T32" fmla="*/ 228 w 462"/>
                <a:gd name="T33" fmla="*/ 199 h 621"/>
                <a:gd name="T34" fmla="*/ 218 w 462"/>
                <a:gd name="T35" fmla="*/ 214 h 621"/>
                <a:gd name="T36" fmla="*/ 208 w 462"/>
                <a:gd name="T37" fmla="*/ 229 h 621"/>
                <a:gd name="T38" fmla="*/ 194 w 462"/>
                <a:gd name="T39" fmla="*/ 253 h 621"/>
                <a:gd name="T40" fmla="*/ 189 w 462"/>
                <a:gd name="T41" fmla="*/ 268 h 621"/>
                <a:gd name="T42" fmla="*/ 179 w 462"/>
                <a:gd name="T43" fmla="*/ 283 h 621"/>
                <a:gd name="T44" fmla="*/ 174 w 462"/>
                <a:gd name="T45" fmla="*/ 303 h 621"/>
                <a:gd name="T46" fmla="*/ 164 w 462"/>
                <a:gd name="T47" fmla="*/ 323 h 621"/>
                <a:gd name="T48" fmla="*/ 159 w 462"/>
                <a:gd name="T49" fmla="*/ 338 h 621"/>
                <a:gd name="T50" fmla="*/ 149 w 462"/>
                <a:gd name="T51" fmla="*/ 358 h 621"/>
                <a:gd name="T52" fmla="*/ 144 w 462"/>
                <a:gd name="T53" fmla="*/ 373 h 621"/>
                <a:gd name="T54" fmla="*/ 134 w 462"/>
                <a:gd name="T55" fmla="*/ 392 h 621"/>
                <a:gd name="T56" fmla="*/ 129 w 462"/>
                <a:gd name="T57" fmla="*/ 412 h 621"/>
                <a:gd name="T58" fmla="*/ 119 w 462"/>
                <a:gd name="T59" fmla="*/ 427 h 621"/>
                <a:gd name="T60" fmla="*/ 114 w 462"/>
                <a:gd name="T61" fmla="*/ 447 h 621"/>
                <a:gd name="T62" fmla="*/ 104 w 462"/>
                <a:gd name="T63" fmla="*/ 462 h 621"/>
                <a:gd name="T64" fmla="*/ 99 w 462"/>
                <a:gd name="T65" fmla="*/ 477 h 621"/>
                <a:gd name="T66" fmla="*/ 89 w 462"/>
                <a:gd name="T67" fmla="*/ 492 h 621"/>
                <a:gd name="T68" fmla="*/ 79 w 462"/>
                <a:gd name="T69" fmla="*/ 507 h 621"/>
                <a:gd name="T70" fmla="*/ 69 w 462"/>
                <a:gd name="T71" fmla="*/ 522 h 621"/>
                <a:gd name="T72" fmla="*/ 64 w 462"/>
                <a:gd name="T73" fmla="*/ 536 h 621"/>
                <a:gd name="T74" fmla="*/ 55 w 462"/>
                <a:gd name="T75" fmla="*/ 551 h 621"/>
                <a:gd name="T76" fmla="*/ 45 w 462"/>
                <a:gd name="T77" fmla="*/ 566 h 621"/>
                <a:gd name="T78" fmla="*/ 35 w 462"/>
                <a:gd name="T79" fmla="*/ 581 h 621"/>
                <a:gd name="T80" fmla="*/ 20 w 462"/>
                <a:gd name="T81" fmla="*/ 596 h 621"/>
                <a:gd name="T82" fmla="*/ 10 w 462"/>
                <a:gd name="T83" fmla="*/ 611 h 6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62"/>
                <a:gd name="T127" fmla="*/ 0 h 621"/>
                <a:gd name="T128" fmla="*/ 462 w 462"/>
                <a:gd name="T129" fmla="*/ 621 h 6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62" h="621">
                  <a:moveTo>
                    <a:pt x="462" y="0"/>
                  </a:moveTo>
                  <a:lnTo>
                    <a:pt x="457" y="5"/>
                  </a:lnTo>
                  <a:lnTo>
                    <a:pt x="452" y="10"/>
                  </a:lnTo>
                  <a:lnTo>
                    <a:pt x="447" y="15"/>
                  </a:lnTo>
                  <a:lnTo>
                    <a:pt x="442" y="15"/>
                  </a:lnTo>
                  <a:lnTo>
                    <a:pt x="437" y="20"/>
                  </a:lnTo>
                  <a:lnTo>
                    <a:pt x="432" y="25"/>
                  </a:lnTo>
                  <a:lnTo>
                    <a:pt x="427" y="30"/>
                  </a:lnTo>
                  <a:lnTo>
                    <a:pt x="422" y="35"/>
                  </a:lnTo>
                  <a:lnTo>
                    <a:pt x="417" y="35"/>
                  </a:lnTo>
                  <a:lnTo>
                    <a:pt x="412" y="40"/>
                  </a:lnTo>
                  <a:lnTo>
                    <a:pt x="407" y="40"/>
                  </a:lnTo>
                  <a:lnTo>
                    <a:pt x="397" y="50"/>
                  </a:lnTo>
                  <a:lnTo>
                    <a:pt x="402" y="50"/>
                  </a:lnTo>
                  <a:lnTo>
                    <a:pt x="397" y="50"/>
                  </a:lnTo>
                  <a:lnTo>
                    <a:pt x="392" y="55"/>
                  </a:lnTo>
                  <a:lnTo>
                    <a:pt x="387" y="55"/>
                  </a:lnTo>
                  <a:lnTo>
                    <a:pt x="377" y="65"/>
                  </a:lnTo>
                  <a:lnTo>
                    <a:pt x="382" y="65"/>
                  </a:lnTo>
                  <a:lnTo>
                    <a:pt x="377" y="65"/>
                  </a:lnTo>
                  <a:lnTo>
                    <a:pt x="372" y="70"/>
                  </a:lnTo>
                  <a:lnTo>
                    <a:pt x="367" y="75"/>
                  </a:lnTo>
                  <a:lnTo>
                    <a:pt x="362" y="80"/>
                  </a:lnTo>
                  <a:lnTo>
                    <a:pt x="357" y="80"/>
                  </a:lnTo>
                  <a:lnTo>
                    <a:pt x="352" y="85"/>
                  </a:lnTo>
                  <a:lnTo>
                    <a:pt x="347" y="90"/>
                  </a:lnTo>
                  <a:lnTo>
                    <a:pt x="343" y="90"/>
                  </a:lnTo>
                  <a:lnTo>
                    <a:pt x="338" y="95"/>
                  </a:lnTo>
                  <a:lnTo>
                    <a:pt x="333" y="100"/>
                  </a:lnTo>
                  <a:lnTo>
                    <a:pt x="328" y="100"/>
                  </a:lnTo>
                  <a:lnTo>
                    <a:pt x="323" y="104"/>
                  </a:lnTo>
                  <a:lnTo>
                    <a:pt x="318" y="109"/>
                  </a:lnTo>
                  <a:lnTo>
                    <a:pt x="313" y="114"/>
                  </a:lnTo>
                  <a:lnTo>
                    <a:pt x="308" y="114"/>
                  </a:lnTo>
                  <a:lnTo>
                    <a:pt x="298" y="124"/>
                  </a:lnTo>
                  <a:lnTo>
                    <a:pt x="303" y="124"/>
                  </a:lnTo>
                  <a:lnTo>
                    <a:pt x="298" y="124"/>
                  </a:lnTo>
                  <a:lnTo>
                    <a:pt x="293" y="129"/>
                  </a:lnTo>
                  <a:lnTo>
                    <a:pt x="288" y="134"/>
                  </a:lnTo>
                  <a:lnTo>
                    <a:pt x="283" y="139"/>
                  </a:lnTo>
                  <a:lnTo>
                    <a:pt x="278" y="144"/>
                  </a:lnTo>
                  <a:lnTo>
                    <a:pt x="273" y="149"/>
                  </a:lnTo>
                  <a:lnTo>
                    <a:pt x="268" y="154"/>
                  </a:lnTo>
                  <a:lnTo>
                    <a:pt x="263" y="154"/>
                  </a:lnTo>
                  <a:lnTo>
                    <a:pt x="258" y="159"/>
                  </a:lnTo>
                  <a:lnTo>
                    <a:pt x="248" y="169"/>
                  </a:lnTo>
                  <a:lnTo>
                    <a:pt x="248" y="174"/>
                  </a:lnTo>
                  <a:lnTo>
                    <a:pt x="243" y="179"/>
                  </a:lnTo>
                  <a:lnTo>
                    <a:pt x="238" y="184"/>
                  </a:lnTo>
                  <a:lnTo>
                    <a:pt x="228" y="194"/>
                  </a:lnTo>
                  <a:lnTo>
                    <a:pt x="228" y="199"/>
                  </a:lnTo>
                  <a:lnTo>
                    <a:pt x="223" y="204"/>
                  </a:lnTo>
                  <a:lnTo>
                    <a:pt x="218" y="209"/>
                  </a:lnTo>
                  <a:lnTo>
                    <a:pt x="218" y="214"/>
                  </a:lnTo>
                  <a:lnTo>
                    <a:pt x="213" y="219"/>
                  </a:lnTo>
                  <a:lnTo>
                    <a:pt x="208" y="224"/>
                  </a:lnTo>
                  <a:lnTo>
                    <a:pt x="208" y="229"/>
                  </a:lnTo>
                  <a:lnTo>
                    <a:pt x="199" y="239"/>
                  </a:lnTo>
                  <a:lnTo>
                    <a:pt x="199" y="248"/>
                  </a:lnTo>
                  <a:lnTo>
                    <a:pt x="194" y="253"/>
                  </a:lnTo>
                  <a:lnTo>
                    <a:pt x="194" y="258"/>
                  </a:lnTo>
                  <a:lnTo>
                    <a:pt x="189" y="263"/>
                  </a:lnTo>
                  <a:lnTo>
                    <a:pt x="189" y="268"/>
                  </a:lnTo>
                  <a:lnTo>
                    <a:pt x="184" y="273"/>
                  </a:lnTo>
                  <a:lnTo>
                    <a:pt x="184" y="278"/>
                  </a:lnTo>
                  <a:lnTo>
                    <a:pt x="179" y="283"/>
                  </a:lnTo>
                  <a:lnTo>
                    <a:pt x="179" y="293"/>
                  </a:lnTo>
                  <a:lnTo>
                    <a:pt x="174" y="298"/>
                  </a:lnTo>
                  <a:lnTo>
                    <a:pt x="174" y="303"/>
                  </a:lnTo>
                  <a:lnTo>
                    <a:pt x="169" y="308"/>
                  </a:lnTo>
                  <a:lnTo>
                    <a:pt x="169" y="318"/>
                  </a:lnTo>
                  <a:lnTo>
                    <a:pt x="164" y="323"/>
                  </a:lnTo>
                  <a:lnTo>
                    <a:pt x="164" y="328"/>
                  </a:lnTo>
                  <a:lnTo>
                    <a:pt x="159" y="333"/>
                  </a:lnTo>
                  <a:lnTo>
                    <a:pt x="159" y="338"/>
                  </a:lnTo>
                  <a:lnTo>
                    <a:pt x="154" y="343"/>
                  </a:lnTo>
                  <a:lnTo>
                    <a:pt x="154" y="353"/>
                  </a:lnTo>
                  <a:lnTo>
                    <a:pt x="149" y="358"/>
                  </a:lnTo>
                  <a:lnTo>
                    <a:pt x="149" y="363"/>
                  </a:lnTo>
                  <a:lnTo>
                    <a:pt x="144" y="368"/>
                  </a:lnTo>
                  <a:lnTo>
                    <a:pt x="144" y="373"/>
                  </a:lnTo>
                  <a:lnTo>
                    <a:pt x="139" y="378"/>
                  </a:lnTo>
                  <a:lnTo>
                    <a:pt x="139" y="388"/>
                  </a:lnTo>
                  <a:lnTo>
                    <a:pt x="134" y="392"/>
                  </a:lnTo>
                  <a:lnTo>
                    <a:pt x="134" y="397"/>
                  </a:lnTo>
                  <a:lnTo>
                    <a:pt x="129" y="402"/>
                  </a:lnTo>
                  <a:lnTo>
                    <a:pt x="129" y="412"/>
                  </a:lnTo>
                  <a:lnTo>
                    <a:pt x="124" y="417"/>
                  </a:lnTo>
                  <a:lnTo>
                    <a:pt x="124" y="422"/>
                  </a:lnTo>
                  <a:lnTo>
                    <a:pt x="119" y="427"/>
                  </a:lnTo>
                  <a:lnTo>
                    <a:pt x="119" y="432"/>
                  </a:lnTo>
                  <a:lnTo>
                    <a:pt x="114" y="437"/>
                  </a:lnTo>
                  <a:lnTo>
                    <a:pt x="114" y="447"/>
                  </a:lnTo>
                  <a:lnTo>
                    <a:pt x="109" y="452"/>
                  </a:lnTo>
                  <a:lnTo>
                    <a:pt x="109" y="457"/>
                  </a:lnTo>
                  <a:lnTo>
                    <a:pt x="104" y="462"/>
                  </a:lnTo>
                  <a:lnTo>
                    <a:pt x="104" y="467"/>
                  </a:lnTo>
                  <a:lnTo>
                    <a:pt x="99" y="472"/>
                  </a:lnTo>
                  <a:lnTo>
                    <a:pt x="99" y="477"/>
                  </a:lnTo>
                  <a:lnTo>
                    <a:pt x="94" y="482"/>
                  </a:lnTo>
                  <a:lnTo>
                    <a:pt x="89" y="487"/>
                  </a:lnTo>
                  <a:lnTo>
                    <a:pt x="89" y="492"/>
                  </a:lnTo>
                  <a:lnTo>
                    <a:pt x="84" y="497"/>
                  </a:lnTo>
                  <a:lnTo>
                    <a:pt x="84" y="502"/>
                  </a:lnTo>
                  <a:lnTo>
                    <a:pt x="79" y="507"/>
                  </a:lnTo>
                  <a:lnTo>
                    <a:pt x="79" y="512"/>
                  </a:lnTo>
                  <a:lnTo>
                    <a:pt x="74" y="517"/>
                  </a:lnTo>
                  <a:lnTo>
                    <a:pt x="69" y="522"/>
                  </a:lnTo>
                  <a:lnTo>
                    <a:pt x="69" y="527"/>
                  </a:lnTo>
                  <a:lnTo>
                    <a:pt x="64" y="532"/>
                  </a:lnTo>
                  <a:lnTo>
                    <a:pt x="64" y="536"/>
                  </a:lnTo>
                  <a:lnTo>
                    <a:pt x="59" y="541"/>
                  </a:lnTo>
                  <a:lnTo>
                    <a:pt x="55" y="546"/>
                  </a:lnTo>
                  <a:lnTo>
                    <a:pt x="55" y="551"/>
                  </a:lnTo>
                  <a:lnTo>
                    <a:pt x="50" y="556"/>
                  </a:lnTo>
                  <a:lnTo>
                    <a:pt x="45" y="561"/>
                  </a:lnTo>
                  <a:lnTo>
                    <a:pt x="45" y="566"/>
                  </a:lnTo>
                  <a:lnTo>
                    <a:pt x="40" y="571"/>
                  </a:lnTo>
                  <a:lnTo>
                    <a:pt x="35" y="576"/>
                  </a:lnTo>
                  <a:lnTo>
                    <a:pt x="35" y="581"/>
                  </a:lnTo>
                  <a:lnTo>
                    <a:pt x="30" y="586"/>
                  </a:lnTo>
                  <a:lnTo>
                    <a:pt x="25" y="591"/>
                  </a:lnTo>
                  <a:lnTo>
                    <a:pt x="20" y="596"/>
                  </a:lnTo>
                  <a:lnTo>
                    <a:pt x="20" y="601"/>
                  </a:lnTo>
                  <a:lnTo>
                    <a:pt x="15" y="606"/>
                  </a:lnTo>
                  <a:lnTo>
                    <a:pt x="10" y="611"/>
                  </a:lnTo>
                  <a:lnTo>
                    <a:pt x="5" y="616"/>
                  </a:lnTo>
                  <a:lnTo>
                    <a:pt x="0" y="621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等线" charset="-122"/>
              </a:endParaRPr>
            </a:p>
          </p:txBody>
        </p:sp>
        <p:sp>
          <p:nvSpPr>
            <p:cNvPr id="11" name="Freeform 49"/>
            <p:cNvSpPr>
              <a:spLocks/>
            </p:cNvSpPr>
            <p:nvPr/>
          </p:nvSpPr>
          <p:spPr bwMode="auto">
            <a:xfrm>
              <a:off x="5839862" y="5169463"/>
              <a:ext cx="1262063" cy="409575"/>
            </a:xfrm>
            <a:custGeom>
              <a:avLst/>
              <a:gdLst>
                <a:gd name="T0" fmla="*/ 790 w 795"/>
                <a:gd name="T1" fmla="*/ 10 h 258"/>
                <a:gd name="T2" fmla="*/ 775 w 795"/>
                <a:gd name="T3" fmla="*/ 25 h 258"/>
                <a:gd name="T4" fmla="*/ 765 w 795"/>
                <a:gd name="T5" fmla="*/ 40 h 258"/>
                <a:gd name="T6" fmla="*/ 750 w 795"/>
                <a:gd name="T7" fmla="*/ 50 h 258"/>
                <a:gd name="T8" fmla="*/ 735 w 795"/>
                <a:gd name="T9" fmla="*/ 64 h 258"/>
                <a:gd name="T10" fmla="*/ 720 w 795"/>
                <a:gd name="T11" fmla="*/ 79 h 258"/>
                <a:gd name="T12" fmla="*/ 706 w 795"/>
                <a:gd name="T13" fmla="*/ 89 h 258"/>
                <a:gd name="T14" fmla="*/ 691 w 795"/>
                <a:gd name="T15" fmla="*/ 104 h 258"/>
                <a:gd name="T16" fmla="*/ 676 w 795"/>
                <a:gd name="T17" fmla="*/ 119 h 258"/>
                <a:gd name="T18" fmla="*/ 661 w 795"/>
                <a:gd name="T19" fmla="*/ 129 h 258"/>
                <a:gd name="T20" fmla="*/ 641 w 795"/>
                <a:gd name="T21" fmla="*/ 139 h 258"/>
                <a:gd name="T22" fmla="*/ 626 w 795"/>
                <a:gd name="T23" fmla="*/ 149 h 258"/>
                <a:gd name="T24" fmla="*/ 606 w 795"/>
                <a:gd name="T25" fmla="*/ 164 h 258"/>
                <a:gd name="T26" fmla="*/ 591 w 795"/>
                <a:gd name="T27" fmla="*/ 174 h 258"/>
                <a:gd name="T28" fmla="*/ 571 w 795"/>
                <a:gd name="T29" fmla="*/ 184 h 258"/>
                <a:gd name="T30" fmla="*/ 557 w 795"/>
                <a:gd name="T31" fmla="*/ 189 h 258"/>
                <a:gd name="T32" fmla="*/ 537 w 795"/>
                <a:gd name="T33" fmla="*/ 199 h 258"/>
                <a:gd name="T34" fmla="*/ 517 w 795"/>
                <a:gd name="T35" fmla="*/ 208 h 258"/>
                <a:gd name="T36" fmla="*/ 497 w 795"/>
                <a:gd name="T37" fmla="*/ 213 h 258"/>
                <a:gd name="T38" fmla="*/ 477 w 795"/>
                <a:gd name="T39" fmla="*/ 223 h 258"/>
                <a:gd name="T40" fmla="*/ 457 w 795"/>
                <a:gd name="T41" fmla="*/ 228 h 258"/>
                <a:gd name="T42" fmla="*/ 437 w 795"/>
                <a:gd name="T43" fmla="*/ 233 h 258"/>
                <a:gd name="T44" fmla="*/ 418 w 795"/>
                <a:gd name="T45" fmla="*/ 238 h 258"/>
                <a:gd name="T46" fmla="*/ 398 w 795"/>
                <a:gd name="T47" fmla="*/ 243 h 258"/>
                <a:gd name="T48" fmla="*/ 373 w 795"/>
                <a:gd name="T49" fmla="*/ 248 h 258"/>
                <a:gd name="T50" fmla="*/ 353 w 795"/>
                <a:gd name="T51" fmla="*/ 248 h 258"/>
                <a:gd name="T52" fmla="*/ 333 w 795"/>
                <a:gd name="T53" fmla="*/ 253 h 258"/>
                <a:gd name="T54" fmla="*/ 313 w 795"/>
                <a:gd name="T55" fmla="*/ 253 h 258"/>
                <a:gd name="T56" fmla="*/ 288 w 795"/>
                <a:gd name="T57" fmla="*/ 258 h 258"/>
                <a:gd name="T58" fmla="*/ 269 w 795"/>
                <a:gd name="T59" fmla="*/ 258 h 258"/>
                <a:gd name="T60" fmla="*/ 249 w 795"/>
                <a:gd name="T61" fmla="*/ 258 h 258"/>
                <a:gd name="T62" fmla="*/ 224 w 795"/>
                <a:gd name="T63" fmla="*/ 253 h 258"/>
                <a:gd name="T64" fmla="*/ 204 w 795"/>
                <a:gd name="T65" fmla="*/ 253 h 258"/>
                <a:gd name="T66" fmla="*/ 184 w 795"/>
                <a:gd name="T67" fmla="*/ 253 h 258"/>
                <a:gd name="T68" fmla="*/ 159 w 795"/>
                <a:gd name="T69" fmla="*/ 248 h 258"/>
                <a:gd name="T70" fmla="*/ 139 w 795"/>
                <a:gd name="T71" fmla="*/ 243 h 258"/>
                <a:gd name="T72" fmla="*/ 120 w 795"/>
                <a:gd name="T73" fmla="*/ 238 h 258"/>
                <a:gd name="T74" fmla="*/ 100 w 795"/>
                <a:gd name="T75" fmla="*/ 233 h 258"/>
                <a:gd name="T76" fmla="*/ 75 w 795"/>
                <a:gd name="T77" fmla="*/ 228 h 258"/>
                <a:gd name="T78" fmla="*/ 55 w 795"/>
                <a:gd name="T79" fmla="*/ 223 h 258"/>
                <a:gd name="T80" fmla="*/ 35 w 795"/>
                <a:gd name="T81" fmla="*/ 213 h 258"/>
                <a:gd name="T82" fmla="*/ 15 w 795"/>
                <a:gd name="T83" fmla="*/ 208 h 25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95"/>
                <a:gd name="T127" fmla="*/ 0 h 258"/>
                <a:gd name="T128" fmla="*/ 795 w 795"/>
                <a:gd name="T129" fmla="*/ 258 h 25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95" h="258">
                  <a:moveTo>
                    <a:pt x="795" y="0"/>
                  </a:moveTo>
                  <a:lnTo>
                    <a:pt x="795" y="5"/>
                  </a:lnTo>
                  <a:lnTo>
                    <a:pt x="790" y="10"/>
                  </a:lnTo>
                  <a:lnTo>
                    <a:pt x="785" y="15"/>
                  </a:lnTo>
                  <a:lnTo>
                    <a:pt x="780" y="20"/>
                  </a:lnTo>
                  <a:lnTo>
                    <a:pt x="775" y="25"/>
                  </a:lnTo>
                  <a:lnTo>
                    <a:pt x="770" y="30"/>
                  </a:lnTo>
                  <a:lnTo>
                    <a:pt x="770" y="35"/>
                  </a:lnTo>
                  <a:lnTo>
                    <a:pt x="765" y="40"/>
                  </a:lnTo>
                  <a:lnTo>
                    <a:pt x="760" y="45"/>
                  </a:lnTo>
                  <a:lnTo>
                    <a:pt x="755" y="45"/>
                  </a:lnTo>
                  <a:lnTo>
                    <a:pt x="750" y="50"/>
                  </a:lnTo>
                  <a:lnTo>
                    <a:pt x="745" y="55"/>
                  </a:lnTo>
                  <a:lnTo>
                    <a:pt x="740" y="59"/>
                  </a:lnTo>
                  <a:lnTo>
                    <a:pt x="735" y="64"/>
                  </a:lnTo>
                  <a:lnTo>
                    <a:pt x="730" y="69"/>
                  </a:lnTo>
                  <a:lnTo>
                    <a:pt x="725" y="74"/>
                  </a:lnTo>
                  <a:lnTo>
                    <a:pt x="720" y="79"/>
                  </a:lnTo>
                  <a:lnTo>
                    <a:pt x="715" y="84"/>
                  </a:lnTo>
                  <a:lnTo>
                    <a:pt x="710" y="89"/>
                  </a:lnTo>
                  <a:lnTo>
                    <a:pt x="706" y="89"/>
                  </a:lnTo>
                  <a:lnTo>
                    <a:pt x="701" y="94"/>
                  </a:lnTo>
                  <a:lnTo>
                    <a:pt x="696" y="99"/>
                  </a:lnTo>
                  <a:lnTo>
                    <a:pt x="691" y="104"/>
                  </a:lnTo>
                  <a:lnTo>
                    <a:pt x="686" y="109"/>
                  </a:lnTo>
                  <a:lnTo>
                    <a:pt x="681" y="114"/>
                  </a:lnTo>
                  <a:lnTo>
                    <a:pt x="676" y="119"/>
                  </a:lnTo>
                  <a:lnTo>
                    <a:pt x="671" y="119"/>
                  </a:lnTo>
                  <a:lnTo>
                    <a:pt x="666" y="124"/>
                  </a:lnTo>
                  <a:lnTo>
                    <a:pt x="661" y="129"/>
                  </a:lnTo>
                  <a:lnTo>
                    <a:pt x="656" y="134"/>
                  </a:lnTo>
                  <a:lnTo>
                    <a:pt x="651" y="134"/>
                  </a:lnTo>
                  <a:lnTo>
                    <a:pt x="641" y="139"/>
                  </a:lnTo>
                  <a:lnTo>
                    <a:pt x="636" y="144"/>
                  </a:lnTo>
                  <a:lnTo>
                    <a:pt x="631" y="149"/>
                  </a:lnTo>
                  <a:lnTo>
                    <a:pt x="626" y="149"/>
                  </a:lnTo>
                  <a:lnTo>
                    <a:pt x="621" y="154"/>
                  </a:lnTo>
                  <a:lnTo>
                    <a:pt x="616" y="159"/>
                  </a:lnTo>
                  <a:lnTo>
                    <a:pt x="606" y="164"/>
                  </a:lnTo>
                  <a:lnTo>
                    <a:pt x="601" y="164"/>
                  </a:lnTo>
                  <a:lnTo>
                    <a:pt x="596" y="169"/>
                  </a:lnTo>
                  <a:lnTo>
                    <a:pt x="591" y="174"/>
                  </a:lnTo>
                  <a:lnTo>
                    <a:pt x="586" y="174"/>
                  </a:lnTo>
                  <a:lnTo>
                    <a:pt x="576" y="179"/>
                  </a:lnTo>
                  <a:lnTo>
                    <a:pt x="571" y="184"/>
                  </a:lnTo>
                  <a:lnTo>
                    <a:pt x="566" y="184"/>
                  </a:lnTo>
                  <a:lnTo>
                    <a:pt x="562" y="189"/>
                  </a:lnTo>
                  <a:lnTo>
                    <a:pt x="557" y="189"/>
                  </a:lnTo>
                  <a:lnTo>
                    <a:pt x="547" y="194"/>
                  </a:lnTo>
                  <a:lnTo>
                    <a:pt x="542" y="199"/>
                  </a:lnTo>
                  <a:lnTo>
                    <a:pt x="537" y="199"/>
                  </a:lnTo>
                  <a:lnTo>
                    <a:pt x="527" y="203"/>
                  </a:lnTo>
                  <a:lnTo>
                    <a:pt x="522" y="203"/>
                  </a:lnTo>
                  <a:lnTo>
                    <a:pt x="517" y="208"/>
                  </a:lnTo>
                  <a:lnTo>
                    <a:pt x="512" y="208"/>
                  </a:lnTo>
                  <a:lnTo>
                    <a:pt x="502" y="213"/>
                  </a:lnTo>
                  <a:lnTo>
                    <a:pt x="497" y="213"/>
                  </a:lnTo>
                  <a:lnTo>
                    <a:pt x="492" y="218"/>
                  </a:lnTo>
                  <a:lnTo>
                    <a:pt x="482" y="218"/>
                  </a:lnTo>
                  <a:lnTo>
                    <a:pt x="477" y="223"/>
                  </a:lnTo>
                  <a:lnTo>
                    <a:pt x="472" y="223"/>
                  </a:lnTo>
                  <a:lnTo>
                    <a:pt x="462" y="228"/>
                  </a:lnTo>
                  <a:lnTo>
                    <a:pt x="457" y="228"/>
                  </a:lnTo>
                  <a:lnTo>
                    <a:pt x="452" y="228"/>
                  </a:lnTo>
                  <a:lnTo>
                    <a:pt x="442" y="233"/>
                  </a:lnTo>
                  <a:lnTo>
                    <a:pt x="437" y="233"/>
                  </a:lnTo>
                  <a:lnTo>
                    <a:pt x="427" y="233"/>
                  </a:lnTo>
                  <a:lnTo>
                    <a:pt x="423" y="238"/>
                  </a:lnTo>
                  <a:lnTo>
                    <a:pt x="418" y="238"/>
                  </a:lnTo>
                  <a:lnTo>
                    <a:pt x="408" y="238"/>
                  </a:lnTo>
                  <a:lnTo>
                    <a:pt x="403" y="243"/>
                  </a:lnTo>
                  <a:lnTo>
                    <a:pt x="398" y="243"/>
                  </a:lnTo>
                  <a:lnTo>
                    <a:pt x="388" y="243"/>
                  </a:lnTo>
                  <a:lnTo>
                    <a:pt x="383" y="248"/>
                  </a:lnTo>
                  <a:lnTo>
                    <a:pt x="373" y="248"/>
                  </a:lnTo>
                  <a:lnTo>
                    <a:pt x="368" y="248"/>
                  </a:lnTo>
                  <a:lnTo>
                    <a:pt x="363" y="248"/>
                  </a:lnTo>
                  <a:lnTo>
                    <a:pt x="353" y="248"/>
                  </a:lnTo>
                  <a:lnTo>
                    <a:pt x="348" y="253"/>
                  </a:lnTo>
                  <a:lnTo>
                    <a:pt x="338" y="253"/>
                  </a:lnTo>
                  <a:lnTo>
                    <a:pt x="333" y="253"/>
                  </a:lnTo>
                  <a:lnTo>
                    <a:pt x="323" y="253"/>
                  </a:lnTo>
                  <a:lnTo>
                    <a:pt x="318" y="253"/>
                  </a:lnTo>
                  <a:lnTo>
                    <a:pt x="313" y="253"/>
                  </a:lnTo>
                  <a:lnTo>
                    <a:pt x="303" y="253"/>
                  </a:lnTo>
                  <a:lnTo>
                    <a:pt x="298" y="253"/>
                  </a:lnTo>
                  <a:lnTo>
                    <a:pt x="288" y="258"/>
                  </a:lnTo>
                  <a:lnTo>
                    <a:pt x="283" y="258"/>
                  </a:lnTo>
                  <a:lnTo>
                    <a:pt x="274" y="258"/>
                  </a:lnTo>
                  <a:lnTo>
                    <a:pt x="269" y="258"/>
                  </a:lnTo>
                  <a:lnTo>
                    <a:pt x="264" y="258"/>
                  </a:lnTo>
                  <a:lnTo>
                    <a:pt x="254" y="258"/>
                  </a:lnTo>
                  <a:lnTo>
                    <a:pt x="249" y="258"/>
                  </a:lnTo>
                  <a:lnTo>
                    <a:pt x="239" y="258"/>
                  </a:lnTo>
                  <a:lnTo>
                    <a:pt x="234" y="253"/>
                  </a:lnTo>
                  <a:lnTo>
                    <a:pt x="224" y="253"/>
                  </a:lnTo>
                  <a:lnTo>
                    <a:pt x="219" y="253"/>
                  </a:lnTo>
                  <a:lnTo>
                    <a:pt x="209" y="253"/>
                  </a:lnTo>
                  <a:lnTo>
                    <a:pt x="204" y="253"/>
                  </a:lnTo>
                  <a:lnTo>
                    <a:pt x="199" y="253"/>
                  </a:lnTo>
                  <a:lnTo>
                    <a:pt x="189" y="253"/>
                  </a:lnTo>
                  <a:lnTo>
                    <a:pt x="184" y="253"/>
                  </a:lnTo>
                  <a:lnTo>
                    <a:pt x="174" y="248"/>
                  </a:lnTo>
                  <a:lnTo>
                    <a:pt x="169" y="248"/>
                  </a:lnTo>
                  <a:lnTo>
                    <a:pt x="159" y="248"/>
                  </a:lnTo>
                  <a:lnTo>
                    <a:pt x="154" y="248"/>
                  </a:lnTo>
                  <a:lnTo>
                    <a:pt x="149" y="243"/>
                  </a:lnTo>
                  <a:lnTo>
                    <a:pt x="139" y="243"/>
                  </a:lnTo>
                  <a:lnTo>
                    <a:pt x="135" y="243"/>
                  </a:lnTo>
                  <a:lnTo>
                    <a:pt x="125" y="243"/>
                  </a:lnTo>
                  <a:lnTo>
                    <a:pt x="120" y="238"/>
                  </a:lnTo>
                  <a:lnTo>
                    <a:pt x="110" y="238"/>
                  </a:lnTo>
                  <a:lnTo>
                    <a:pt x="105" y="238"/>
                  </a:lnTo>
                  <a:lnTo>
                    <a:pt x="100" y="233"/>
                  </a:lnTo>
                  <a:lnTo>
                    <a:pt x="90" y="233"/>
                  </a:lnTo>
                  <a:lnTo>
                    <a:pt x="85" y="233"/>
                  </a:lnTo>
                  <a:lnTo>
                    <a:pt x="75" y="228"/>
                  </a:lnTo>
                  <a:lnTo>
                    <a:pt x="70" y="228"/>
                  </a:lnTo>
                  <a:lnTo>
                    <a:pt x="65" y="223"/>
                  </a:lnTo>
                  <a:lnTo>
                    <a:pt x="55" y="223"/>
                  </a:lnTo>
                  <a:lnTo>
                    <a:pt x="50" y="218"/>
                  </a:lnTo>
                  <a:lnTo>
                    <a:pt x="40" y="218"/>
                  </a:lnTo>
                  <a:lnTo>
                    <a:pt x="35" y="213"/>
                  </a:lnTo>
                  <a:lnTo>
                    <a:pt x="30" y="213"/>
                  </a:lnTo>
                  <a:lnTo>
                    <a:pt x="20" y="208"/>
                  </a:lnTo>
                  <a:lnTo>
                    <a:pt x="15" y="208"/>
                  </a:lnTo>
                  <a:lnTo>
                    <a:pt x="10" y="203"/>
                  </a:lnTo>
                  <a:lnTo>
                    <a:pt x="0" y="203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等线" charset="-122"/>
              </a:endParaRPr>
            </a:p>
          </p:txBody>
        </p:sp>
        <p:sp>
          <p:nvSpPr>
            <p:cNvPr id="12" name="Freeform 50"/>
            <p:cNvSpPr>
              <a:spLocks/>
            </p:cNvSpPr>
            <p:nvPr/>
          </p:nvSpPr>
          <p:spPr bwMode="auto">
            <a:xfrm>
              <a:off x="5201687" y="3978838"/>
              <a:ext cx="638175" cy="1512888"/>
            </a:xfrm>
            <a:custGeom>
              <a:avLst/>
              <a:gdLst>
                <a:gd name="T0" fmla="*/ 393 w 402"/>
                <a:gd name="T1" fmla="*/ 949 h 953"/>
                <a:gd name="T2" fmla="*/ 373 w 402"/>
                <a:gd name="T3" fmla="*/ 939 h 953"/>
                <a:gd name="T4" fmla="*/ 353 w 402"/>
                <a:gd name="T5" fmla="*/ 929 h 953"/>
                <a:gd name="T6" fmla="*/ 333 w 402"/>
                <a:gd name="T7" fmla="*/ 919 h 953"/>
                <a:gd name="T8" fmla="*/ 313 w 402"/>
                <a:gd name="T9" fmla="*/ 904 h 953"/>
                <a:gd name="T10" fmla="*/ 298 w 402"/>
                <a:gd name="T11" fmla="*/ 894 h 953"/>
                <a:gd name="T12" fmla="*/ 278 w 402"/>
                <a:gd name="T13" fmla="*/ 879 h 953"/>
                <a:gd name="T14" fmla="*/ 258 w 402"/>
                <a:gd name="T15" fmla="*/ 869 h 953"/>
                <a:gd name="T16" fmla="*/ 244 w 402"/>
                <a:gd name="T17" fmla="*/ 854 h 953"/>
                <a:gd name="T18" fmla="*/ 229 w 402"/>
                <a:gd name="T19" fmla="*/ 839 h 953"/>
                <a:gd name="T20" fmla="*/ 209 w 402"/>
                <a:gd name="T21" fmla="*/ 824 h 953"/>
                <a:gd name="T22" fmla="*/ 194 w 402"/>
                <a:gd name="T23" fmla="*/ 809 h 953"/>
                <a:gd name="T24" fmla="*/ 179 w 402"/>
                <a:gd name="T25" fmla="*/ 795 h 953"/>
                <a:gd name="T26" fmla="*/ 164 w 402"/>
                <a:gd name="T27" fmla="*/ 780 h 953"/>
                <a:gd name="T28" fmla="*/ 154 w 402"/>
                <a:gd name="T29" fmla="*/ 760 h 953"/>
                <a:gd name="T30" fmla="*/ 139 w 402"/>
                <a:gd name="T31" fmla="*/ 745 h 953"/>
                <a:gd name="T32" fmla="*/ 124 w 402"/>
                <a:gd name="T33" fmla="*/ 725 h 953"/>
                <a:gd name="T34" fmla="*/ 114 w 402"/>
                <a:gd name="T35" fmla="*/ 710 h 953"/>
                <a:gd name="T36" fmla="*/ 100 w 402"/>
                <a:gd name="T37" fmla="*/ 690 h 953"/>
                <a:gd name="T38" fmla="*/ 90 w 402"/>
                <a:gd name="T39" fmla="*/ 670 h 953"/>
                <a:gd name="T40" fmla="*/ 80 w 402"/>
                <a:gd name="T41" fmla="*/ 656 h 953"/>
                <a:gd name="T42" fmla="*/ 70 w 402"/>
                <a:gd name="T43" fmla="*/ 636 h 953"/>
                <a:gd name="T44" fmla="*/ 60 w 402"/>
                <a:gd name="T45" fmla="*/ 616 h 953"/>
                <a:gd name="T46" fmla="*/ 55 w 402"/>
                <a:gd name="T47" fmla="*/ 596 h 953"/>
                <a:gd name="T48" fmla="*/ 45 w 402"/>
                <a:gd name="T49" fmla="*/ 576 h 953"/>
                <a:gd name="T50" fmla="*/ 35 w 402"/>
                <a:gd name="T51" fmla="*/ 556 h 953"/>
                <a:gd name="T52" fmla="*/ 30 w 402"/>
                <a:gd name="T53" fmla="*/ 526 h 953"/>
                <a:gd name="T54" fmla="*/ 20 w 402"/>
                <a:gd name="T55" fmla="*/ 502 h 953"/>
                <a:gd name="T56" fmla="*/ 15 w 402"/>
                <a:gd name="T57" fmla="*/ 467 h 953"/>
                <a:gd name="T58" fmla="*/ 5 w 402"/>
                <a:gd name="T59" fmla="*/ 422 h 953"/>
                <a:gd name="T60" fmla="*/ 0 w 402"/>
                <a:gd name="T61" fmla="*/ 318 h 953"/>
                <a:gd name="T62" fmla="*/ 10 w 402"/>
                <a:gd name="T63" fmla="*/ 253 h 953"/>
                <a:gd name="T64" fmla="*/ 15 w 402"/>
                <a:gd name="T65" fmla="*/ 199 h 953"/>
                <a:gd name="T66" fmla="*/ 25 w 402"/>
                <a:gd name="T67" fmla="*/ 174 h 953"/>
                <a:gd name="T68" fmla="*/ 30 w 402"/>
                <a:gd name="T69" fmla="*/ 139 h 953"/>
                <a:gd name="T70" fmla="*/ 40 w 402"/>
                <a:gd name="T71" fmla="*/ 119 h 953"/>
                <a:gd name="T72" fmla="*/ 45 w 402"/>
                <a:gd name="T73" fmla="*/ 99 h 953"/>
                <a:gd name="T74" fmla="*/ 55 w 402"/>
                <a:gd name="T75" fmla="*/ 85 h 953"/>
                <a:gd name="T76" fmla="*/ 60 w 402"/>
                <a:gd name="T77" fmla="*/ 65 h 953"/>
                <a:gd name="T78" fmla="*/ 70 w 402"/>
                <a:gd name="T79" fmla="*/ 45 h 953"/>
                <a:gd name="T80" fmla="*/ 80 w 402"/>
                <a:gd name="T81" fmla="*/ 30 h 953"/>
                <a:gd name="T82" fmla="*/ 85 w 402"/>
                <a:gd name="T83" fmla="*/ 10 h 95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02"/>
                <a:gd name="T127" fmla="*/ 0 h 953"/>
                <a:gd name="T128" fmla="*/ 402 w 402"/>
                <a:gd name="T129" fmla="*/ 953 h 953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02" h="953">
                  <a:moveTo>
                    <a:pt x="402" y="953"/>
                  </a:moveTo>
                  <a:lnTo>
                    <a:pt x="397" y="949"/>
                  </a:lnTo>
                  <a:lnTo>
                    <a:pt x="393" y="949"/>
                  </a:lnTo>
                  <a:lnTo>
                    <a:pt x="383" y="944"/>
                  </a:lnTo>
                  <a:lnTo>
                    <a:pt x="378" y="939"/>
                  </a:lnTo>
                  <a:lnTo>
                    <a:pt x="373" y="939"/>
                  </a:lnTo>
                  <a:lnTo>
                    <a:pt x="363" y="934"/>
                  </a:lnTo>
                  <a:lnTo>
                    <a:pt x="358" y="929"/>
                  </a:lnTo>
                  <a:lnTo>
                    <a:pt x="353" y="929"/>
                  </a:lnTo>
                  <a:lnTo>
                    <a:pt x="348" y="924"/>
                  </a:lnTo>
                  <a:lnTo>
                    <a:pt x="338" y="919"/>
                  </a:lnTo>
                  <a:lnTo>
                    <a:pt x="333" y="919"/>
                  </a:lnTo>
                  <a:lnTo>
                    <a:pt x="328" y="914"/>
                  </a:lnTo>
                  <a:lnTo>
                    <a:pt x="318" y="909"/>
                  </a:lnTo>
                  <a:lnTo>
                    <a:pt x="313" y="904"/>
                  </a:lnTo>
                  <a:lnTo>
                    <a:pt x="308" y="899"/>
                  </a:lnTo>
                  <a:lnTo>
                    <a:pt x="303" y="899"/>
                  </a:lnTo>
                  <a:lnTo>
                    <a:pt x="298" y="894"/>
                  </a:lnTo>
                  <a:lnTo>
                    <a:pt x="288" y="889"/>
                  </a:lnTo>
                  <a:lnTo>
                    <a:pt x="283" y="884"/>
                  </a:lnTo>
                  <a:lnTo>
                    <a:pt x="278" y="879"/>
                  </a:lnTo>
                  <a:lnTo>
                    <a:pt x="273" y="879"/>
                  </a:lnTo>
                  <a:lnTo>
                    <a:pt x="268" y="874"/>
                  </a:lnTo>
                  <a:lnTo>
                    <a:pt x="258" y="869"/>
                  </a:lnTo>
                  <a:lnTo>
                    <a:pt x="253" y="864"/>
                  </a:lnTo>
                  <a:lnTo>
                    <a:pt x="249" y="859"/>
                  </a:lnTo>
                  <a:lnTo>
                    <a:pt x="244" y="854"/>
                  </a:lnTo>
                  <a:lnTo>
                    <a:pt x="239" y="849"/>
                  </a:lnTo>
                  <a:lnTo>
                    <a:pt x="234" y="844"/>
                  </a:lnTo>
                  <a:lnTo>
                    <a:pt x="229" y="839"/>
                  </a:lnTo>
                  <a:lnTo>
                    <a:pt x="224" y="834"/>
                  </a:lnTo>
                  <a:lnTo>
                    <a:pt x="219" y="829"/>
                  </a:lnTo>
                  <a:lnTo>
                    <a:pt x="209" y="824"/>
                  </a:lnTo>
                  <a:lnTo>
                    <a:pt x="204" y="819"/>
                  </a:lnTo>
                  <a:lnTo>
                    <a:pt x="199" y="814"/>
                  </a:lnTo>
                  <a:lnTo>
                    <a:pt x="194" y="809"/>
                  </a:lnTo>
                  <a:lnTo>
                    <a:pt x="189" y="805"/>
                  </a:lnTo>
                  <a:lnTo>
                    <a:pt x="184" y="800"/>
                  </a:lnTo>
                  <a:lnTo>
                    <a:pt x="179" y="795"/>
                  </a:lnTo>
                  <a:lnTo>
                    <a:pt x="174" y="790"/>
                  </a:lnTo>
                  <a:lnTo>
                    <a:pt x="169" y="785"/>
                  </a:lnTo>
                  <a:lnTo>
                    <a:pt x="164" y="780"/>
                  </a:lnTo>
                  <a:lnTo>
                    <a:pt x="159" y="775"/>
                  </a:lnTo>
                  <a:lnTo>
                    <a:pt x="154" y="770"/>
                  </a:lnTo>
                  <a:lnTo>
                    <a:pt x="154" y="760"/>
                  </a:lnTo>
                  <a:lnTo>
                    <a:pt x="149" y="755"/>
                  </a:lnTo>
                  <a:lnTo>
                    <a:pt x="144" y="750"/>
                  </a:lnTo>
                  <a:lnTo>
                    <a:pt x="139" y="745"/>
                  </a:lnTo>
                  <a:lnTo>
                    <a:pt x="134" y="740"/>
                  </a:lnTo>
                  <a:lnTo>
                    <a:pt x="129" y="735"/>
                  </a:lnTo>
                  <a:lnTo>
                    <a:pt x="124" y="725"/>
                  </a:lnTo>
                  <a:lnTo>
                    <a:pt x="119" y="720"/>
                  </a:lnTo>
                  <a:lnTo>
                    <a:pt x="119" y="715"/>
                  </a:lnTo>
                  <a:lnTo>
                    <a:pt x="114" y="710"/>
                  </a:lnTo>
                  <a:lnTo>
                    <a:pt x="109" y="705"/>
                  </a:lnTo>
                  <a:lnTo>
                    <a:pt x="105" y="695"/>
                  </a:lnTo>
                  <a:lnTo>
                    <a:pt x="100" y="690"/>
                  </a:lnTo>
                  <a:lnTo>
                    <a:pt x="100" y="685"/>
                  </a:lnTo>
                  <a:lnTo>
                    <a:pt x="95" y="680"/>
                  </a:lnTo>
                  <a:lnTo>
                    <a:pt x="90" y="670"/>
                  </a:lnTo>
                  <a:lnTo>
                    <a:pt x="85" y="665"/>
                  </a:lnTo>
                  <a:lnTo>
                    <a:pt x="85" y="661"/>
                  </a:lnTo>
                  <a:lnTo>
                    <a:pt x="80" y="656"/>
                  </a:lnTo>
                  <a:lnTo>
                    <a:pt x="75" y="646"/>
                  </a:lnTo>
                  <a:lnTo>
                    <a:pt x="75" y="641"/>
                  </a:lnTo>
                  <a:lnTo>
                    <a:pt x="70" y="636"/>
                  </a:lnTo>
                  <a:lnTo>
                    <a:pt x="65" y="626"/>
                  </a:lnTo>
                  <a:lnTo>
                    <a:pt x="65" y="621"/>
                  </a:lnTo>
                  <a:lnTo>
                    <a:pt x="60" y="616"/>
                  </a:lnTo>
                  <a:lnTo>
                    <a:pt x="60" y="606"/>
                  </a:lnTo>
                  <a:lnTo>
                    <a:pt x="55" y="601"/>
                  </a:lnTo>
                  <a:lnTo>
                    <a:pt x="55" y="596"/>
                  </a:lnTo>
                  <a:lnTo>
                    <a:pt x="50" y="586"/>
                  </a:lnTo>
                  <a:lnTo>
                    <a:pt x="45" y="581"/>
                  </a:lnTo>
                  <a:lnTo>
                    <a:pt x="45" y="576"/>
                  </a:lnTo>
                  <a:lnTo>
                    <a:pt x="40" y="566"/>
                  </a:lnTo>
                  <a:lnTo>
                    <a:pt x="40" y="561"/>
                  </a:lnTo>
                  <a:lnTo>
                    <a:pt x="35" y="556"/>
                  </a:lnTo>
                  <a:lnTo>
                    <a:pt x="35" y="541"/>
                  </a:lnTo>
                  <a:lnTo>
                    <a:pt x="30" y="536"/>
                  </a:lnTo>
                  <a:lnTo>
                    <a:pt x="30" y="526"/>
                  </a:lnTo>
                  <a:lnTo>
                    <a:pt x="25" y="521"/>
                  </a:lnTo>
                  <a:lnTo>
                    <a:pt x="25" y="507"/>
                  </a:lnTo>
                  <a:lnTo>
                    <a:pt x="20" y="502"/>
                  </a:lnTo>
                  <a:lnTo>
                    <a:pt x="20" y="487"/>
                  </a:lnTo>
                  <a:lnTo>
                    <a:pt x="15" y="477"/>
                  </a:lnTo>
                  <a:lnTo>
                    <a:pt x="15" y="467"/>
                  </a:lnTo>
                  <a:lnTo>
                    <a:pt x="10" y="457"/>
                  </a:lnTo>
                  <a:lnTo>
                    <a:pt x="10" y="427"/>
                  </a:lnTo>
                  <a:lnTo>
                    <a:pt x="5" y="422"/>
                  </a:lnTo>
                  <a:lnTo>
                    <a:pt x="5" y="368"/>
                  </a:lnTo>
                  <a:lnTo>
                    <a:pt x="0" y="358"/>
                  </a:lnTo>
                  <a:lnTo>
                    <a:pt x="0" y="318"/>
                  </a:lnTo>
                  <a:lnTo>
                    <a:pt x="5" y="308"/>
                  </a:lnTo>
                  <a:lnTo>
                    <a:pt x="5" y="263"/>
                  </a:lnTo>
                  <a:lnTo>
                    <a:pt x="10" y="253"/>
                  </a:lnTo>
                  <a:lnTo>
                    <a:pt x="10" y="229"/>
                  </a:lnTo>
                  <a:lnTo>
                    <a:pt x="15" y="219"/>
                  </a:lnTo>
                  <a:lnTo>
                    <a:pt x="15" y="199"/>
                  </a:lnTo>
                  <a:lnTo>
                    <a:pt x="20" y="194"/>
                  </a:lnTo>
                  <a:lnTo>
                    <a:pt x="20" y="179"/>
                  </a:lnTo>
                  <a:lnTo>
                    <a:pt x="25" y="174"/>
                  </a:lnTo>
                  <a:lnTo>
                    <a:pt x="25" y="159"/>
                  </a:lnTo>
                  <a:lnTo>
                    <a:pt x="30" y="154"/>
                  </a:lnTo>
                  <a:lnTo>
                    <a:pt x="30" y="139"/>
                  </a:lnTo>
                  <a:lnTo>
                    <a:pt x="35" y="134"/>
                  </a:lnTo>
                  <a:lnTo>
                    <a:pt x="35" y="129"/>
                  </a:lnTo>
                  <a:lnTo>
                    <a:pt x="40" y="119"/>
                  </a:lnTo>
                  <a:lnTo>
                    <a:pt x="40" y="114"/>
                  </a:lnTo>
                  <a:lnTo>
                    <a:pt x="45" y="109"/>
                  </a:lnTo>
                  <a:lnTo>
                    <a:pt x="45" y="99"/>
                  </a:lnTo>
                  <a:lnTo>
                    <a:pt x="50" y="94"/>
                  </a:lnTo>
                  <a:lnTo>
                    <a:pt x="50" y="89"/>
                  </a:lnTo>
                  <a:lnTo>
                    <a:pt x="55" y="85"/>
                  </a:lnTo>
                  <a:lnTo>
                    <a:pt x="55" y="75"/>
                  </a:lnTo>
                  <a:lnTo>
                    <a:pt x="60" y="70"/>
                  </a:lnTo>
                  <a:lnTo>
                    <a:pt x="60" y="65"/>
                  </a:lnTo>
                  <a:lnTo>
                    <a:pt x="65" y="60"/>
                  </a:lnTo>
                  <a:lnTo>
                    <a:pt x="65" y="50"/>
                  </a:lnTo>
                  <a:lnTo>
                    <a:pt x="70" y="45"/>
                  </a:lnTo>
                  <a:lnTo>
                    <a:pt x="70" y="40"/>
                  </a:lnTo>
                  <a:lnTo>
                    <a:pt x="75" y="35"/>
                  </a:lnTo>
                  <a:lnTo>
                    <a:pt x="80" y="30"/>
                  </a:lnTo>
                  <a:lnTo>
                    <a:pt x="80" y="25"/>
                  </a:lnTo>
                  <a:lnTo>
                    <a:pt x="85" y="15"/>
                  </a:lnTo>
                  <a:lnTo>
                    <a:pt x="85" y="10"/>
                  </a:lnTo>
                  <a:lnTo>
                    <a:pt x="90" y="5"/>
                  </a:lnTo>
                  <a:lnTo>
                    <a:pt x="95" y="0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等线" charset="-122"/>
              </a:endParaRPr>
            </a:p>
          </p:txBody>
        </p:sp>
        <p:sp>
          <p:nvSpPr>
            <p:cNvPr id="13" name="Freeform 51"/>
            <p:cNvSpPr>
              <a:spLocks/>
            </p:cNvSpPr>
            <p:nvPr/>
          </p:nvSpPr>
          <p:spPr bwMode="auto">
            <a:xfrm>
              <a:off x="5352499" y="3016813"/>
              <a:ext cx="803275" cy="962025"/>
            </a:xfrm>
            <a:custGeom>
              <a:avLst/>
              <a:gdLst>
                <a:gd name="T0" fmla="*/ 5 w 506"/>
                <a:gd name="T1" fmla="*/ 596 h 606"/>
                <a:gd name="T2" fmla="*/ 14 w 506"/>
                <a:gd name="T3" fmla="*/ 576 h 606"/>
                <a:gd name="T4" fmla="*/ 24 w 506"/>
                <a:gd name="T5" fmla="*/ 561 h 606"/>
                <a:gd name="T6" fmla="*/ 34 w 506"/>
                <a:gd name="T7" fmla="*/ 547 h 606"/>
                <a:gd name="T8" fmla="*/ 49 w 506"/>
                <a:gd name="T9" fmla="*/ 532 h 606"/>
                <a:gd name="T10" fmla="*/ 59 w 506"/>
                <a:gd name="T11" fmla="*/ 517 h 606"/>
                <a:gd name="T12" fmla="*/ 69 w 506"/>
                <a:gd name="T13" fmla="*/ 502 h 606"/>
                <a:gd name="T14" fmla="*/ 84 w 506"/>
                <a:gd name="T15" fmla="*/ 487 h 606"/>
                <a:gd name="T16" fmla="*/ 94 w 506"/>
                <a:gd name="T17" fmla="*/ 472 h 606"/>
                <a:gd name="T18" fmla="*/ 109 w 506"/>
                <a:gd name="T19" fmla="*/ 457 h 606"/>
                <a:gd name="T20" fmla="*/ 124 w 506"/>
                <a:gd name="T21" fmla="*/ 442 h 606"/>
                <a:gd name="T22" fmla="*/ 139 w 506"/>
                <a:gd name="T23" fmla="*/ 427 h 606"/>
                <a:gd name="T24" fmla="*/ 154 w 506"/>
                <a:gd name="T25" fmla="*/ 412 h 606"/>
                <a:gd name="T26" fmla="*/ 163 w 506"/>
                <a:gd name="T27" fmla="*/ 403 h 606"/>
                <a:gd name="T28" fmla="*/ 178 w 506"/>
                <a:gd name="T29" fmla="*/ 393 h 606"/>
                <a:gd name="T30" fmla="*/ 193 w 506"/>
                <a:gd name="T31" fmla="*/ 378 h 606"/>
                <a:gd name="T32" fmla="*/ 208 w 506"/>
                <a:gd name="T33" fmla="*/ 368 h 606"/>
                <a:gd name="T34" fmla="*/ 223 w 506"/>
                <a:gd name="T35" fmla="*/ 353 h 606"/>
                <a:gd name="T36" fmla="*/ 238 w 506"/>
                <a:gd name="T37" fmla="*/ 348 h 606"/>
                <a:gd name="T38" fmla="*/ 248 w 506"/>
                <a:gd name="T39" fmla="*/ 338 h 606"/>
                <a:gd name="T40" fmla="*/ 268 w 506"/>
                <a:gd name="T41" fmla="*/ 323 h 606"/>
                <a:gd name="T42" fmla="*/ 273 w 506"/>
                <a:gd name="T43" fmla="*/ 318 h 606"/>
                <a:gd name="T44" fmla="*/ 288 w 506"/>
                <a:gd name="T45" fmla="*/ 308 h 606"/>
                <a:gd name="T46" fmla="*/ 302 w 506"/>
                <a:gd name="T47" fmla="*/ 298 h 606"/>
                <a:gd name="T48" fmla="*/ 317 w 506"/>
                <a:gd name="T49" fmla="*/ 288 h 606"/>
                <a:gd name="T50" fmla="*/ 332 w 506"/>
                <a:gd name="T51" fmla="*/ 273 h 606"/>
                <a:gd name="T52" fmla="*/ 342 w 506"/>
                <a:gd name="T53" fmla="*/ 263 h 606"/>
                <a:gd name="T54" fmla="*/ 357 w 506"/>
                <a:gd name="T55" fmla="*/ 254 h 606"/>
                <a:gd name="T56" fmla="*/ 372 w 506"/>
                <a:gd name="T57" fmla="*/ 239 h 606"/>
                <a:gd name="T58" fmla="*/ 387 w 506"/>
                <a:gd name="T59" fmla="*/ 229 h 606"/>
                <a:gd name="T60" fmla="*/ 402 w 506"/>
                <a:gd name="T61" fmla="*/ 209 h 606"/>
                <a:gd name="T62" fmla="*/ 417 w 506"/>
                <a:gd name="T63" fmla="*/ 189 h 606"/>
                <a:gd name="T64" fmla="*/ 427 w 506"/>
                <a:gd name="T65" fmla="*/ 174 h 606"/>
                <a:gd name="T66" fmla="*/ 437 w 506"/>
                <a:gd name="T67" fmla="*/ 159 h 606"/>
                <a:gd name="T68" fmla="*/ 451 w 506"/>
                <a:gd name="T69" fmla="*/ 134 h 606"/>
                <a:gd name="T70" fmla="*/ 456 w 506"/>
                <a:gd name="T71" fmla="*/ 119 h 606"/>
                <a:gd name="T72" fmla="*/ 466 w 506"/>
                <a:gd name="T73" fmla="*/ 105 h 606"/>
                <a:gd name="T74" fmla="*/ 471 w 506"/>
                <a:gd name="T75" fmla="*/ 85 h 606"/>
                <a:gd name="T76" fmla="*/ 481 w 506"/>
                <a:gd name="T77" fmla="*/ 65 h 606"/>
                <a:gd name="T78" fmla="*/ 486 w 506"/>
                <a:gd name="T79" fmla="*/ 50 h 606"/>
                <a:gd name="T80" fmla="*/ 496 w 506"/>
                <a:gd name="T81" fmla="*/ 30 h 606"/>
                <a:gd name="T82" fmla="*/ 501 w 506"/>
                <a:gd name="T83" fmla="*/ 15 h 60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06"/>
                <a:gd name="T127" fmla="*/ 0 h 606"/>
                <a:gd name="T128" fmla="*/ 506 w 506"/>
                <a:gd name="T129" fmla="*/ 606 h 60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06" h="606">
                  <a:moveTo>
                    <a:pt x="0" y="606"/>
                  </a:moveTo>
                  <a:lnTo>
                    <a:pt x="0" y="601"/>
                  </a:lnTo>
                  <a:lnTo>
                    <a:pt x="5" y="596"/>
                  </a:lnTo>
                  <a:lnTo>
                    <a:pt x="10" y="586"/>
                  </a:lnTo>
                  <a:lnTo>
                    <a:pt x="10" y="581"/>
                  </a:lnTo>
                  <a:lnTo>
                    <a:pt x="14" y="576"/>
                  </a:lnTo>
                  <a:lnTo>
                    <a:pt x="19" y="571"/>
                  </a:lnTo>
                  <a:lnTo>
                    <a:pt x="19" y="566"/>
                  </a:lnTo>
                  <a:lnTo>
                    <a:pt x="24" y="561"/>
                  </a:lnTo>
                  <a:lnTo>
                    <a:pt x="29" y="556"/>
                  </a:lnTo>
                  <a:lnTo>
                    <a:pt x="34" y="551"/>
                  </a:lnTo>
                  <a:lnTo>
                    <a:pt x="34" y="547"/>
                  </a:lnTo>
                  <a:lnTo>
                    <a:pt x="39" y="542"/>
                  </a:lnTo>
                  <a:lnTo>
                    <a:pt x="44" y="537"/>
                  </a:lnTo>
                  <a:lnTo>
                    <a:pt x="49" y="532"/>
                  </a:lnTo>
                  <a:lnTo>
                    <a:pt x="49" y="527"/>
                  </a:lnTo>
                  <a:lnTo>
                    <a:pt x="54" y="522"/>
                  </a:lnTo>
                  <a:lnTo>
                    <a:pt x="59" y="517"/>
                  </a:lnTo>
                  <a:lnTo>
                    <a:pt x="64" y="512"/>
                  </a:lnTo>
                  <a:lnTo>
                    <a:pt x="64" y="507"/>
                  </a:lnTo>
                  <a:lnTo>
                    <a:pt x="69" y="502"/>
                  </a:lnTo>
                  <a:lnTo>
                    <a:pt x="74" y="497"/>
                  </a:lnTo>
                  <a:lnTo>
                    <a:pt x="79" y="492"/>
                  </a:lnTo>
                  <a:lnTo>
                    <a:pt x="84" y="487"/>
                  </a:lnTo>
                  <a:lnTo>
                    <a:pt x="84" y="482"/>
                  </a:lnTo>
                  <a:lnTo>
                    <a:pt x="89" y="477"/>
                  </a:lnTo>
                  <a:lnTo>
                    <a:pt x="94" y="472"/>
                  </a:lnTo>
                  <a:lnTo>
                    <a:pt x="99" y="467"/>
                  </a:lnTo>
                  <a:lnTo>
                    <a:pt x="104" y="462"/>
                  </a:lnTo>
                  <a:lnTo>
                    <a:pt x="109" y="457"/>
                  </a:lnTo>
                  <a:lnTo>
                    <a:pt x="114" y="452"/>
                  </a:lnTo>
                  <a:lnTo>
                    <a:pt x="119" y="447"/>
                  </a:lnTo>
                  <a:lnTo>
                    <a:pt x="124" y="442"/>
                  </a:lnTo>
                  <a:lnTo>
                    <a:pt x="129" y="437"/>
                  </a:lnTo>
                  <a:lnTo>
                    <a:pt x="134" y="432"/>
                  </a:lnTo>
                  <a:lnTo>
                    <a:pt x="139" y="427"/>
                  </a:lnTo>
                  <a:lnTo>
                    <a:pt x="144" y="422"/>
                  </a:lnTo>
                  <a:lnTo>
                    <a:pt x="149" y="417"/>
                  </a:lnTo>
                  <a:lnTo>
                    <a:pt x="154" y="412"/>
                  </a:lnTo>
                  <a:lnTo>
                    <a:pt x="158" y="412"/>
                  </a:lnTo>
                  <a:lnTo>
                    <a:pt x="163" y="407"/>
                  </a:lnTo>
                  <a:lnTo>
                    <a:pt x="163" y="403"/>
                  </a:lnTo>
                  <a:lnTo>
                    <a:pt x="168" y="398"/>
                  </a:lnTo>
                  <a:lnTo>
                    <a:pt x="173" y="398"/>
                  </a:lnTo>
                  <a:lnTo>
                    <a:pt x="178" y="393"/>
                  </a:lnTo>
                  <a:lnTo>
                    <a:pt x="183" y="388"/>
                  </a:lnTo>
                  <a:lnTo>
                    <a:pt x="188" y="383"/>
                  </a:lnTo>
                  <a:lnTo>
                    <a:pt x="193" y="378"/>
                  </a:lnTo>
                  <a:lnTo>
                    <a:pt x="198" y="373"/>
                  </a:lnTo>
                  <a:lnTo>
                    <a:pt x="203" y="373"/>
                  </a:lnTo>
                  <a:lnTo>
                    <a:pt x="208" y="368"/>
                  </a:lnTo>
                  <a:lnTo>
                    <a:pt x="213" y="363"/>
                  </a:lnTo>
                  <a:lnTo>
                    <a:pt x="218" y="358"/>
                  </a:lnTo>
                  <a:lnTo>
                    <a:pt x="223" y="353"/>
                  </a:lnTo>
                  <a:lnTo>
                    <a:pt x="228" y="353"/>
                  </a:lnTo>
                  <a:lnTo>
                    <a:pt x="233" y="348"/>
                  </a:lnTo>
                  <a:lnTo>
                    <a:pt x="238" y="348"/>
                  </a:lnTo>
                  <a:lnTo>
                    <a:pt x="248" y="338"/>
                  </a:lnTo>
                  <a:lnTo>
                    <a:pt x="243" y="338"/>
                  </a:lnTo>
                  <a:lnTo>
                    <a:pt x="248" y="338"/>
                  </a:lnTo>
                  <a:lnTo>
                    <a:pt x="253" y="333"/>
                  </a:lnTo>
                  <a:lnTo>
                    <a:pt x="258" y="333"/>
                  </a:lnTo>
                  <a:lnTo>
                    <a:pt x="268" y="323"/>
                  </a:lnTo>
                  <a:lnTo>
                    <a:pt x="263" y="323"/>
                  </a:lnTo>
                  <a:lnTo>
                    <a:pt x="268" y="323"/>
                  </a:lnTo>
                  <a:lnTo>
                    <a:pt x="273" y="318"/>
                  </a:lnTo>
                  <a:lnTo>
                    <a:pt x="278" y="313"/>
                  </a:lnTo>
                  <a:lnTo>
                    <a:pt x="283" y="308"/>
                  </a:lnTo>
                  <a:lnTo>
                    <a:pt x="288" y="308"/>
                  </a:lnTo>
                  <a:lnTo>
                    <a:pt x="293" y="303"/>
                  </a:lnTo>
                  <a:lnTo>
                    <a:pt x="298" y="298"/>
                  </a:lnTo>
                  <a:lnTo>
                    <a:pt x="302" y="298"/>
                  </a:lnTo>
                  <a:lnTo>
                    <a:pt x="307" y="293"/>
                  </a:lnTo>
                  <a:lnTo>
                    <a:pt x="312" y="288"/>
                  </a:lnTo>
                  <a:lnTo>
                    <a:pt x="317" y="288"/>
                  </a:lnTo>
                  <a:lnTo>
                    <a:pt x="322" y="283"/>
                  </a:lnTo>
                  <a:lnTo>
                    <a:pt x="327" y="278"/>
                  </a:lnTo>
                  <a:lnTo>
                    <a:pt x="332" y="273"/>
                  </a:lnTo>
                  <a:lnTo>
                    <a:pt x="337" y="273"/>
                  </a:lnTo>
                  <a:lnTo>
                    <a:pt x="347" y="263"/>
                  </a:lnTo>
                  <a:lnTo>
                    <a:pt x="342" y="263"/>
                  </a:lnTo>
                  <a:lnTo>
                    <a:pt x="347" y="263"/>
                  </a:lnTo>
                  <a:lnTo>
                    <a:pt x="352" y="259"/>
                  </a:lnTo>
                  <a:lnTo>
                    <a:pt x="357" y="254"/>
                  </a:lnTo>
                  <a:lnTo>
                    <a:pt x="362" y="249"/>
                  </a:lnTo>
                  <a:lnTo>
                    <a:pt x="367" y="244"/>
                  </a:lnTo>
                  <a:lnTo>
                    <a:pt x="372" y="239"/>
                  </a:lnTo>
                  <a:lnTo>
                    <a:pt x="377" y="234"/>
                  </a:lnTo>
                  <a:lnTo>
                    <a:pt x="382" y="234"/>
                  </a:lnTo>
                  <a:lnTo>
                    <a:pt x="387" y="229"/>
                  </a:lnTo>
                  <a:lnTo>
                    <a:pt x="397" y="219"/>
                  </a:lnTo>
                  <a:lnTo>
                    <a:pt x="397" y="214"/>
                  </a:lnTo>
                  <a:lnTo>
                    <a:pt x="402" y="209"/>
                  </a:lnTo>
                  <a:lnTo>
                    <a:pt x="407" y="204"/>
                  </a:lnTo>
                  <a:lnTo>
                    <a:pt x="417" y="194"/>
                  </a:lnTo>
                  <a:lnTo>
                    <a:pt x="417" y="189"/>
                  </a:lnTo>
                  <a:lnTo>
                    <a:pt x="422" y="184"/>
                  </a:lnTo>
                  <a:lnTo>
                    <a:pt x="427" y="179"/>
                  </a:lnTo>
                  <a:lnTo>
                    <a:pt x="427" y="174"/>
                  </a:lnTo>
                  <a:lnTo>
                    <a:pt x="432" y="169"/>
                  </a:lnTo>
                  <a:lnTo>
                    <a:pt x="437" y="164"/>
                  </a:lnTo>
                  <a:lnTo>
                    <a:pt x="437" y="159"/>
                  </a:lnTo>
                  <a:lnTo>
                    <a:pt x="446" y="149"/>
                  </a:lnTo>
                  <a:lnTo>
                    <a:pt x="446" y="139"/>
                  </a:lnTo>
                  <a:lnTo>
                    <a:pt x="451" y="134"/>
                  </a:lnTo>
                  <a:lnTo>
                    <a:pt x="451" y="129"/>
                  </a:lnTo>
                  <a:lnTo>
                    <a:pt x="456" y="124"/>
                  </a:lnTo>
                  <a:lnTo>
                    <a:pt x="456" y="119"/>
                  </a:lnTo>
                  <a:lnTo>
                    <a:pt x="461" y="115"/>
                  </a:lnTo>
                  <a:lnTo>
                    <a:pt x="461" y="110"/>
                  </a:lnTo>
                  <a:lnTo>
                    <a:pt x="466" y="105"/>
                  </a:lnTo>
                  <a:lnTo>
                    <a:pt x="466" y="95"/>
                  </a:lnTo>
                  <a:lnTo>
                    <a:pt x="471" y="90"/>
                  </a:lnTo>
                  <a:lnTo>
                    <a:pt x="471" y="85"/>
                  </a:lnTo>
                  <a:lnTo>
                    <a:pt x="476" y="80"/>
                  </a:lnTo>
                  <a:lnTo>
                    <a:pt x="476" y="70"/>
                  </a:lnTo>
                  <a:lnTo>
                    <a:pt x="481" y="65"/>
                  </a:lnTo>
                  <a:lnTo>
                    <a:pt x="481" y="60"/>
                  </a:lnTo>
                  <a:lnTo>
                    <a:pt x="486" y="55"/>
                  </a:lnTo>
                  <a:lnTo>
                    <a:pt x="486" y="50"/>
                  </a:lnTo>
                  <a:lnTo>
                    <a:pt x="491" y="45"/>
                  </a:lnTo>
                  <a:lnTo>
                    <a:pt x="491" y="35"/>
                  </a:lnTo>
                  <a:lnTo>
                    <a:pt x="496" y="30"/>
                  </a:lnTo>
                  <a:lnTo>
                    <a:pt x="496" y="25"/>
                  </a:lnTo>
                  <a:lnTo>
                    <a:pt x="501" y="20"/>
                  </a:lnTo>
                  <a:lnTo>
                    <a:pt x="501" y="15"/>
                  </a:lnTo>
                  <a:lnTo>
                    <a:pt x="506" y="10"/>
                  </a:lnTo>
                  <a:lnTo>
                    <a:pt x="506" y="0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等线" charset="-122"/>
              </a:endParaRPr>
            </a:p>
          </p:txBody>
        </p:sp>
        <p:sp>
          <p:nvSpPr>
            <p:cNvPr id="14" name="Freeform 52"/>
            <p:cNvSpPr>
              <a:spLocks/>
            </p:cNvSpPr>
            <p:nvPr/>
          </p:nvSpPr>
          <p:spPr bwMode="auto">
            <a:xfrm>
              <a:off x="6155774" y="2354826"/>
              <a:ext cx="582613" cy="661988"/>
            </a:xfrm>
            <a:custGeom>
              <a:avLst/>
              <a:gdLst>
                <a:gd name="T0" fmla="*/ 5 w 367"/>
                <a:gd name="T1" fmla="*/ 412 h 417"/>
                <a:gd name="T2" fmla="*/ 10 w 367"/>
                <a:gd name="T3" fmla="*/ 402 h 417"/>
                <a:gd name="T4" fmla="*/ 15 w 367"/>
                <a:gd name="T5" fmla="*/ 388 h 417"/>
                <a:gd name="T6" fmla="*/ 20 w 367"/>
                <a:gd name="T7" fmla="*/ 378 h 417"/>
                <a:gd name="T8" fmla="*/ 25 w 367"/>
                <a:gd name="T9" fmla="*/ 368 h 417"/>
                <a:gd name="T10" fmla="*/ 30 w 367"/>
                <a:gd name="T11" fmla="*/ 353 h 417"/>
                <a:gd name="T12" fmla="*/ 35 w 367"/>
                <a:gd name="T13" fmla="*/ 343 h 417"/>
                <a:gd name="T14" fmla="*/ 40 w 367"/>
                <a:gd name="T15" fmla="*/ 333 h 417"/>
                <a:gd name="T16" fmla="*/ 45 w 367"/>
                <a:gd name="T17" fmla="*/ 323 h 417"/>
                <a:gd name="T18" fmla="*/ 50 w 367"/>
                <a:gd name="T19" fmla="*/ 313 h 417"/>
                <a:gd name="T20" fmla="*/ 55 w 367"/>
                <a:gd name="T21" fmla="*/ 303 h 417"/>
                <a:gd name="T22" fmla="*/ 60 w 367"/>
                <a:gd name="T23" fmla="*/ 293 h 417"/>
                <a:gd name="T24" fmla="*/ 70 w 367"/>
                <a:gd name="T25" fmla="*/ 283 h 417"/>
                <a:gd name="T26" fmla="*/ 75 w 367"/>
                <a:gd name="T27" fmla="*/ 273 h 417"/>
                <a:gd name="T28" fmla="*/ 80 w 367"/>
                <a:gd name="T29" fmla="*/ 263 h 417"/>
                <a:gd name="T30" fmla="*/ 84 w 367"/>
                <a:gd name="T31" fmla="*/ 253 h 417"/>
                <a:gd name="T32" fmla="*/ 94 w 367"/>
                <a:gd name="T33" fmla="*/ 244 h 417"/>
                <a:gd name="T34" fmla="*/ 99 w 367"/>
                <a:gd name="T35" fmla="*/ 234 h 417"/>
                <a:gd name="T36" fmla="*/ 104 w 367"/>
                <a:gd name="T37" fmla="*/ 224 h 417"/>
                <a:gd name="T38" fmla="*/ 114 w 367"/>
                <a:gd name="T39" fmla="*/ 214 h 417"/>
                <a:gd name="T40" fmla="*/ 119 w 367"/>
                <a:gd name="T41" fmla="*/ 204 h 417"/>
                <a:gd name="T42" fmla="*/ 129 w 367"/>
                <a:gd name="T43" fmla="*/ 194 h 417"/>
                <a:gd name="T44" fmla="*/ 139 w 367"/>
                <a:gd name="T45" fmla="*/ 184 h 417"/>
                <a:gd name="T46" fmla="*/ 144 w 367"/>
                <a:gd name="T47" fmla="*/ 174 h 417"/>
                <a:gd name="T48" fmla="*/ 154 w 367"/>
                <a:gd name="T49" fmla="*/ 164 h 417"/>
                <a:gd name="T50" fmla="*/ 164 w 367"/>
                <a:gd name="T51" fmla="*/ 154 h 417"/>
                <a:gd name="T52" fmla="*/ 169 w 367"/>
                <a:gd name="T53" fmla="*/ 144 h 417"/>
                <a:gd name="T54" fmla="*/ 179 w 367"/>
                <a:gd name="T55" fmla="*/ 139 h 417"/>
                <a:gd name="T56" fmla="*/ 189 w 367"/>
                <a:gd name="T57" fmla="*/ 129 h 417"/>
                <a:gd name="T58" fmla="*/ 199 w 367"/>
                <a:gd name="T59" fmla="*/ 119 h 417"/>
                <a:gd name="T60" fmla="*/ 209 w 367"/>
                <a:gd name="T61" fmla="*/ 109 h 417"/>
                <a:gd name="T62" fmla="*/ 219 w 367"/>
                <a:gd name="T63" fmla="*/ 100 h 417"/>
                <a:gd name="T64" fmla="*/ 228 w 367"/>
                <a:gd name="T65" fmla="*/ 95 h 417"/>
                <a:gd name="T66" fmla="*/ 238 w 367"/>
                <a:gd name="T67" fmla="*/ 85 h 417"/>
                <a:gd name="T68" fmla="*/ 248 w 367"/>
                <a:gd name="T69" fmla="*/ 75 h 417"/>
                <a:gd name="T70" fmla="*/ 258 w 367"/>
                <a:gd name="T71" fmla="*/ 65 h 417"/>
                <a:gd name="T72" fmla="*/ 268 w 367"/>
                <a:gd name="T73" fmla="*/ 60 h 417"/>
                <a:gd name="T74" fmla="*/ 278 w 367"/>
                <a:gd name="T75" fmla="*/ 50 h 417"/>
                <a:gd name="T76" fmla="*/ 293 w 367"/>
                <a:gd name="T77" fmla="*/ 45 h 417"/>
                <a:gd name="T78" fmla="*/ 303 w 367"/>
                <a:gd name="T79" fmla="*/ 35 h 417"/>
                <a:gd name="T80" fmla="*/ 313 w 367"/>
                <a:gd name="T81" fmla="*/ 30 h 417"/>
                <a:gd name="T82" fmla="*/ 328 w 367"/>
                <a:gd name="T83" fmla="*/ 20 h 417"/>
                <a:gd name="T84" fmla="*/ 338 w 367"/>
                <a:gd name="T85" fmla="*/ 15 h 417"/>
                <a:gd name="T86" fmla="*/ 348 w 367"/>
                <a:gd name="T87" fmla="*/ 10 h 417"/>
                <a:gd name="T88" fmla="*/ 363 w 367"/>
                <a:gd name="T89" fmla="*/ 0 h 41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67"/>
                <a:gd name="T136" fmla="*/ 0 h 417"/>
                <a:gd name="T137" fmla="*/ 367 w 367"/>
                <a:gd name="T138" fmla="*/ 417 h 41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67" h="417">
                  <a:moveTo>
                    <a:pt x="0" y="417"/>
                  </a:moveTo>
                  <a:lnTo>
                    <a:pt x="5" y="412"/>
                  </a:lnTo>
                  <a:lnTo>
                    <a:pt x="5" y="407"/>
                  </a:lnTo>
                  <a:lnTo>
                    <a:pt x="10" y="402"/>
                  </a:lnTo>
                  <a:lnTo>
                    <a:pt x="10" y="392"/>
                  </a:lnTo>
                  <a:lnTo>
                    <a:pt x="15" y="388"/>
                  </a:lnTo>
                  <a:lnTo>
                    <a:pt x="15" y="383"/>
                  </a:lnTo>
                  <a:lnTo>
                    <a:pt x="20" y="378"/>
                  </a:lnTo>
                  <a:lnTo>
                    <a:pt x="20" y="373"/>
                  </a:lnTo>
                  <a:lnTo>
                    <a:pt x="25" y="368"/>
                  </a:lnTo>
                  <a:lnTo>
                    <a:pt x="25" y="358"/>
                  </a:lnTo>
                  <a:lnTo>
                    <a:pt x="30" y="353"/>
                  </a:lnTo>
                  <a:lnTo>
                    <a:pt x="30" y="348"/>
                  </a:lnTo>
                  <a:lnTo>
                    <a:pt x="35" y="343"/>
                  </a:lnTo>
                  <a:lnTo>
                    <a:pt x="35" y="338"/>
                  </a:lnTo>
                  <a:lnTo>
                    <a:pt x="40" y="333"/>
                  </a:lnTo>
                  <a:lnTo>
                    <a:pt x="40" y="328"/>
                  </a:lnTo>
                  <a:lnTo>
                    <a:pt x="45" y="323"/>
                  </a:lnTo>
                  <a:lnTo>
                    <a:pt x="50" y="318"/>
                  </a:lnTo>
                  <a:lnTo>
                    <a:pt x="50" y="313"/>
                  </a:lnTo>
                  <a:lnTo>
                    <a:pt x="55" y="308"/>
                  </a:lnTo>
                  <a:lnTo>
                    <a:pt x="55" y="303"/>
                  </a:lnTo>
                  <a:lnTo>
                    <a:pt x="60" y="298"/>
                  </a:lnTo>
                  <a:lnTo>
                    <a:pt x="60" y="293"/>
                  </a:lnTo>
                  <a:lnTo>
                    <a:pt x="65" y="288"/>
                  </a:lnTo>
                  <a:lnTo>
                    <a:pt x="70" y="283"/>
                  </a:lnTo>
                  <a:lnTo>
                    <a:pt x="70" y="278"/>
                  </a:lnTo>
                  <a:lnTo>
                    <a:pt x="75" y="273"/>
                  </a:lnTo>
                  <a:lnTo>
                    <a:pt x="75" y="268"/>
                  </a:lnTo>
                  <a:lnTo>
                    <a:pt x="80" y="263"/>
                  </a:lnTo>
                  <a:lnTo>
                    <a:pt x="84" y="258"/>
                  </a:lnTo>
                  <a:lnTo>
                    <a:pt x="84" y="253"/>
                  </a:lnTo>
                  <a:lnTo>
                    <a:pt x="89" y="249"/>
                  </a:lnTo>
                  <a:lnTo>
                    <a:pt x="94" y="244"/>
                  </a:lnTo>
                  <a:lnTo>
                    <a:pt x="94" y="239"/>
                  </a:lnTo>
                  <a:lnTo>
                    <a:pt x="99" y="234"/>
                  </a:lnTo>
                  <a:lnTo>
                    <a:pt x="104" y="229"/>
                  </a:lnTo>
                  <a:lnTo>
                    <a:pt x="104" y="224"/>
                  </a:lnTo>
                  <a:lnTo>
                    <a:pt x="109" y="219"/>
                  </a:lnTo>
                  <a:lnTo>
                    <a:pt x="114" y="214"/>
                  </a:lnTo>
                  <a:lnTo>
                    <a:pt x="119" y="209"/>
                  </a:lnTo>
                  <a:lnTo>
                    <a:pt x="119" y="204"/>
                  </a:lnTo>
                  <a:lnTo>
                    <a:pt x="124" y="199"/>
                  </a:lnTo>
                  <a:lnTo>
                    <a:pt x="129" y="194"/>
                  </a:lnTo>
                  <a:lnTo>
                    <a:pt x="134" y="189"/>
                  </a:lnTo>
                  <a:lnTo>
                    <a:pt x="139" y="184"/>
                  </a:lnTo>
                  <a:lnTo>
                    <a:pt x="139" y="179"/>
                  </a:lnTo>
                  <a:lnTo>
                    <a:pt x="144" y="174"/>
                  </a:lnTo>
                  <a:lnTo>
                    <a:pt x="149" y="169"/>
                  </a:lnTo>
                  <a:lnTo>
                    <a:pt x="154" y="164"/>
                  </a:lnTo>
                  <a:lnTo>
                    <a:pt x="159" y="159"/>
                  </a:lnTo>
                  <a:lnTo>
                    <a:pt x="164" y="154"/>
                  </a:lnTo>
                  <a:lnTo>
                    <a:pt x="164" y="149"/>
                  </a:lnTo>
                  <a:lnTo>
                    <a:pt x="169" y="144"/>
                  </a:lnTo>
                  <a:lnTo>
                    <a:pt x="174" y="139"/>
                  </a:lnTo>
                  <a:lnTo>
                    <a:pt x="179" y="139"/>
                  </a:lnTo>
                  <a:lnTo>
                    <a:pt x="184" y="134"/>
                  </a:lnTo>
                  <a:lnTo>
                    <a:pt x="189" y="129"/>
                  </a:lnTo>
                  <a:lnTo>
                    <a:pt x="194" y="124"/>
                  </a:lnTo>
                  <a:lnTo>
                    <a:pt x="199" y="119"/>
                  </a:lnTo>
                  <a:lnTo>
                    <a:pt x="204" y="114"/>
                  </a:lnTo>
                  <a:lnTo>
                    <a:pt x="209" y="109"/>
                  </a:lnTo>
                  <a:lnTo>
                    <a:pt x="214" y="105"/>
                  </a:lnTo>
                  <a:lnTo>
                    <a:pt x="219" y="100"/>
                  </a:lnTo>
                  <a:lnTo>
                    <a:pt x="224" y="95"/>
                  </a:lnTo>
                  <a:lnTo>
                    <a:pt x="228" y="95"/>
                  </a:lnTo>
                  <a:lnTo>
                    <a:pt x="233" y="90"/>
                  </a:lnTo>
                  <a:lnTo>
                    <a:pt x="238" y="85"/>
                  </a:lnTo>
                  <a:lnTo>
                    <a:pt x="243" y="80"/>
                  </a:lnTo>
                  <a:lnTo>
                    <a:pt x="248" y="75"/>
                  </a:lnTo>
                  <a:lnTo>
                    <a:pt x="253" y="70"/>
                  </a:lnTo>
                  <a:lnTo>
                    <a:pt x="258" y="65"/>
                  </a:lnTo>
                  <a:lnTo>
                    <a:pt x="263" y="65"/>
                  </a:lnTo>
                  <a:lnTo>
                    <a:pt x="268" y="60"/>
                  </a:lnTo>
                  <a:lnTo>
                    <a:pt x="273" y="55"/>
                  </a:lnTo>
                  <a:lnTo>
                    <a:pt x="278" y="50"/>
                  </a:lnTo>
                  <a:lnTo>
                    <a:pt x="283" y="50"/>
                  </a:lnTo>
                  <a:lnTo>
                    <a:pt x="293" y="45"/>
                  </a:lnTo>
                  <a:lnTo>
                    <a:pt x="298" y="40"/>
                  </a:lnTo>
                  <a:lnTo>
                    <a:pt x="303" y="35"/>
                  </a:lnTo>
                  <a:lnTo>
                    <a:pt x="308" y="35"/>
                  </a:lnTo>
                  <a:lnTo>
                    <a:pt x="313" y="30"/>
                  </a:lnTo>
                  <a:lnTo>
                    <a:pt x="318" y="25"/>
                  </a:lnTo>
                  <a:lnTo>
                    <a:pt x="328" y="20"/>
                  </a:lnTo>
                  <a:lnTo>
                    <a:pt x="333" y="20"/>
                  </a:lnTo>
                  <a:lnTo>
                    <a:pt x="338" y="15"/>
                  </a:lnTo>
                  <a:lnTo>
                    <a:pt x="343" y="10"/>
                  </a:lnTo>
                  <a:lnTo>
                    <a:pt x="348" y="10"/>
                  </a:lnTo>
                  <a:lnTo>
                    <a:pt x="358" y="5"/>
                  </a:lnTo>
                  <a:lnTo>
                    <a:pt x="363" y="0"/>
                  </a:lnTo>
                  <a:lnTo>
                    <a:pt x="367" y="0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  <a:ea typeface="等线" charset="-122"/>
              </a:endParaRPr>
            </a:p>
          </p:txBody>
        </p:sp>
      </p:grpSp>
      <p:sp>
        <p:nvSpPr>
          <p:cNvPr id="15" name="Line 54"/>
          <p:cNvSpPr>
            <a:spLocks noChangeShapeType="1"/>
          </p:cNvSpPr>
          <p:nvPr/>
        </p:nvSpPr>
        <p:spPr bwMode="auto">
          <a:xfrm rot="2280000" flipH="1">
            <a:off x="6802438" y="788988"/>
            <a:ext cx="14287" cy="4643437"/>
          </a:xfrm>
          <a:prstGeom prst="line">
            <a:avLst/>
          </a:prstGeom>
          <a:noFill/>
          <a:ln w="28575">
            <a:solidFill>
              <a:srgbClr val="92D05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" name="Line 54"/>
          <p:cNvSpPr>
            <a:spLocks noChangeShapeType="1"/>
          </p:cNvSpPr>
          <p:nvPr/>
        </p:nvSpPr>
        <p:spPr bwMode="auto">
          <a:xfrm rot="2280000" flipH="1">
            <a:off x="5299075" y="3182938"/>
            <a:ext cx="2951163" cy="57150"/>
          </a:xfrm>
          <a:prstGeom prst="line">
            <a:avLst/>
          </a:prstGeom>
          <a:noFill/>
          <a:ln w="28575">
            <a:solidFill>
              <a:srgbClr val="92D05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6729413" y="2781300"/>
            <a:ext cx="2016125" cy="414338"/>
          </a:xfrm>
          <a:prstGeom prst="line">
            <a:avLst/>
          </a:prstGeom>
          <a:ln w="22225">
            <a:solidFill>
              <a:srgbClr val="FF00F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7869238" y="1114425"/>
            <a:ext cx="381000" cy="1966913"/>
          </a:xfrm>
          <a:prstGeom prst="line">
            <a:avLst/>
          </a:prstGeom>
          <a:ln w="22225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81"/>
          <p:cNvGrpSpPr>
            <a:grpSpLocks/>
          </p:cNvGrpSpPr>
          <p:nvPr/>
        </p:nvGrpSpPr>
        <p:grpSpPr bwMode="auto">
          <a:xfrm rot="-6172650">
            <a:off x="8072438" y="2771775"/>
            <a:ext cx="146050" cy="139700"/>
            <a:chOff x="6363274" y="4437112"/>
            <a:chExt cx="224950" cy="216024"/>
          </a:xfrm>
        </p:grpSpPr>
        <p:cxnSp>
          <p:nvCxnSpPr>
            <p:cNvPr id="21" name="直接连接符 20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6365253" y="4437297"/>
              <a:ext cx="224950" cy="0"/>
            </a:xfrm>
            <a:prstGeom prst="line">
              <a:avLst/>
            </a:prstGeom>
            <a:ln w="19050">
              <a:solidFill>
                <a:srgbClr val="FB22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>
              <a:extLst>
                <a:ext uri="{FF2B5EF4-FFF2-40B4-BE49-F238E27FC236}"/>
              </a:extLst>
            </p:cNvPr>
            <p:cNvCxnSpPr/>
            <p:nvPr/>
          </p:nvCxnSpPr>
          <p:spPr>
            <a:xfrm>
              <a:off x="6589005" y="4435407"/>
              <a:ext cx="0" cy="216024"/>
            </a:xfrm>
            <a:prstGeom prst="line">
              <a:avLst/>
            </a:prstGeom>
            <a:ln w="19050">
              <a:solidFill>
                <a:srgbClr val="FB22F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图片 22" descr="图片1.png"/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786578" y="2214554"/>
            <a:ext cx="371825" cy="390112"/>
          </a:xfrm>
          <a:prstGeom prst="rect">
            <a:avLst/>
          </a:prstGeom>
        </p:spPr>
      </p:pic>
      <p:sp>
        <p:nvSpPr>
          <p:cNvPr id="24" name="弧形 23">
            <a:extLst>
              <a:ext uri="{FF2B5EF4-FFF2-40B4-BE49-F238E27FC236}"/>
            </a:extLst>
          </p:cNvPr>
          <p:cNvSpPr/>
          <p:nvPr/>
        </p:nvSpPr>
        <p:spPr bwMode="auto">
          <a:xfrm>
            <a:off x="6192838" y="2643188"/>
            <a:ext cx="1079500" cy="1079500"/>
          </a:xfrm>
          <a:prstGeom prst="arc">
            <a:avLst>
              <a:gd name="adj1" fmla="val 16221680"/>
              <a:gd name="adj2" fmla="val 18692111"/>
            </a:avLst>
          </a:prstGeom>
          <a:noFill/>
          <a:ln w="1270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5" name="TextBox 9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927264" y="2672025"/>
            <a:ext cx="410818" cy="369332"/>
          </a:xfrm>
          <a:prstGeom prst="rect">
            <a:avLst/>
          </a:prstGeom>
          <a:blipFill>
            <a:blip r:embed="rId6"/>
            <a:stretch>
              <a:fillRect b="-6557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noFill/>
                <a:latin typeface="+mn-lt"/>
                <a:ea typeface="+mn-ea"/>
              </a:rPr>
              <a:t> </a:t>
            </a:r>
          </a:p>
        </p:txBody>
      </p:sp>
      <p:sp>
        <p:nvSpPr>
          <p:cNvPr id="26" name="弧形 25"/>
          <p:cNvSpPr/>
          <p:nvPr/>
        </p:nvSpPr>
        <p:spPr>
          <a:xfrm>
            <a:off x="6181725" y="2843213"/>
            <a:ext cx="1079500" cy="1814512"/>
          </a:xfrm>
          <a:prstGeom prst="arc">
            <a:avLst>
              <a:gd name="adj1" fmla="val 16221680"/>
              <a:gd name="adj2" fmla="val 18149168"/>
            </a:avLst>
          </a:prstGeom>
          <a:noFill/>
          <a:ln w="12700">
            <a:solidFill>
              <a:srgbClr val="CC00CC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7" name="TextBox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637164" y="3225842"/>
            <a:ext cx="397095" cy="369332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noFill/>
                <a:latin typeface="+mn-lt"/>
                <a:ea typeface="+mn-ea"/>
              </a:rPr>
              <a:t> </a:t>
            </a:r>
          </a:p>
        </p:txBody>
      </p:sp>
      <p:sp>
        <p:nvSpPr>
          <p:cNvPr id="28" name="TextBox 81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7320307" y="3774121"/>
            <a:ext cx="398845" cy="369254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noFill/>
                <a:latin typeface="+mn-lt"/>
                <a:ea typeface="+mn-ea"/>
              </a:rPr>
              <a:t> </a:t>
            </a:r>
          </a:p>
        </p:txBody>
      </p:sp>
      <p:sp>
        <p:nvSpPr>
          <p:cNvPr id="29" name="TextBox 89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8040983" y="1768942"/>
            <a:ext cx="473976" cy="369332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noFill/>
                <a:latin typeface="+mn-lt"/>
                <a:ea typeface="+mn-ea"/>
              </a:rPr>
              <a:t> </a:t>
            </a:r>
          </a:p>
        </p:txBody>
      </p:sp>
      <p:sp>
        <p:nvSpPr>
          <p:cNvPr id="30" name="TextBox 5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7668800" y="1392238"/>
            <a:ext cx="402050" cy="369254"/>
          </a:xfrm>
          <a:prstGeom prst="rect">
            <a:avLst/>
          </a:prstGeom>
          <a:blipFill>
            <a:blip r:embed="rId10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noFill/>
                <a:latin typeface="+mn-lt"/>
                <a:ea typeface="+mn-ea"/>
              </a:rPr>
              <a:t> </a:t>
            </a:r>
          </a:p>
        </p:txBody>
      </p:sp>
      <p:sp>
        <p:nvSpPr>
          <p:cNvPr id="31" name="椭圆 30"/>
          <p:cNvSpPr/>
          <p:nvPr/>
        </p:nvSpPr>
        <p:spPr>
          <a:xfrm>
            <a:off x="8021638" y="2071688"/>
            <a:ext cx="82550" cy="82550"/>
          </a:xfrm>
          <a:prstGeom prst="ellipse">
            <a:avLst/>
          </a:prstGeom>
          <a:solidFill>
            <a:srgbClr val="FB22FE"/>
          </a:solidFill>
          <a:ln>
            <a:solidFill>
              <a:srgbClr val="FB22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6684963" y="3136900"/>
            <a:ext cx="107950" cy="1079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TextBox 33"/>
          <p:cNvSpPr txBox="1"/>
          <p:nvPr/>
        </p:nvSpPr>
        <p:spPr>
          <a:xfrm>
            <a:off x="0" y="0"/>
            <a:ext cx="9144000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一、在</a:t>
            </a: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误差椭圆上量取任意方向的位差（图解法）</a:t>
            </a:r>
            <a:endParaRPr lang="zh-CN" altLang="en-US" sz="3200" b="1" dirty="0">
              <a:solidFill>
                <a:schemeClr val="accent4">
                  <a:lumMod val="75000"/>
                </a:schemeClr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2844" y="714356"/>
            <a:ext cx="4286280" cy="1480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buNone/>
            </a:pPr>
            <a:r>
              <a:rPr lang="zh-CN" altLang="en-US" sz="2400" b="1" dirty="0" smtClean="0">
                <a:solidFill>
                  <a:srgbClr val="FF0000"/>
                </a:solidFill>
                <a:latin typeface="+mj-ea"/>
                <a:ea typeface="+mj-ea"/>
              </a:rPr>
              <a:t>方法：</a:t>
            </a:r>
            <a:r>
              <a:rPr lang="zh-CN" altLang="en-US" sz="2400" dirty="0" smtClean="0">
                <a:solidFill>
                  <a:srgbClr val="262626"/>
                </a:solidFill>
                <a:latin typeface="+mn-ea"/>
                <a:ea typeface="+mn-ea"/>
              </a:rPr>
              <a:t>沿椭圆作</a:t>
            </a:r>
            <a:r>
              <a:rPr lang="zh-CN" altLang="en-US" sz="2400" dirty="0" smtClean="0">
                <a:solidFill>
                  <a:srgbClr val="262626"/>
                </a:solidFill>
                <a:latin typeface="+mn-ea"/>
                <a:ea typeface="+mn-ea"/>
                <a:sym typeface="Symbol" pitchFamily="18" charset="2"/>
              </a:rPr>
              <a:t>方向（</a:t>
            </a:r>
            <a:r>
              <a:rPr lang="zh-CN" altLang="en-US" sz="2400" dirty="0" smtClean="0">
                <a:solidFill>
                  <a:srgbClr val="262626"/>
                </a:solidFill>
                <a:latin typeface="+mn-ea"/>
                <a:ea typeface="+mn-ea"/>
                <a:sym typeface="Symbol"/>
              </a:rPr>
              <a:t>方向）</a:t>
            </a:r>
            <a:r>
              <a:rPr lang="zh-CN" altLang="en-US" sz="2400" dirty="0" smtClean="0">
                <a:solidFill>
                  <a:srgbClr val="262626"/>
                </a:solidFill>
                <a:latin typeface="+mn-ea"/>
                <a:ea typeface="+mn-ea"/>
                <a:sym typeface="Symbol" pitchFamily="18" charset="2"/>
              </a:rPr>
              <a:t>的</a:t>
            </a:r>
            <a:r>
              <a:rPr lang="zh-CN" altLang="en-US" sz="2400" dirty="0" smtClean="0">
                <a:latin typeface="+mn-ea"/>
                <a:ea typeface="+mn-ea"/>
                <a:sym typeface="Symbol" pitchFamily="18" charset="2"/>
              </a:rPr>
              <a:t>正交切线</a:t>
            </a:r>
            <a:r>
              <a:rPr lang="en-US" altLang="zh-CN" sz="2400" smtClean="0">
                <a:latin typeface="+mn-ea"/>
                <a:ea typeface="+mn-ea"/>
                <a:sym typeface="Symbol" pitchFamily="18" charset="2"/>
              </a:rPr>
              <a:t>P</a:t>
            </a:r>
            <a:r>
              <a:rPr lang="en-US" altLang="zh-CN" sz="2400" baseline="-25000" smtClean="0">
                <a:latin typeface="+mn-ea"/>
                <a:ea typeface="+mn-ea"/>
              </a:rPr>
              <a:t>0</a:t>
            </a:r>
            <a:r>
              <a:rPr lang="en-US" altLang="zh-CN" sz="2400" smtClean="0">
                <a:latin typeface="+mn-ea"/>
                <a:ea typeface="+mn-ea"/>
                <a:sym typeface="Symbol" pitchFamily="18" charset="2"/>
              </a:rPr>
              <a:t>D</a:t>
            </a:r>
            <a:r>
              <a:rPr lang="zh-CN" altLang="en-US" sz="2400" b="1" smtClean="0">
                <a:latin typeface="+mn-ea"/>
                <a:ea typeface="+mn-ea"/>
                <a:sym typeface="Symbol" pitchFamily="18" charset="2"/>
              </a:rPr>
              <a:t>：</a:t>
            </a:r>
            <a:r>
              <a:rPr lang="en-US" altLang="zh-CN" sz="2400" smtClean="0">
                <a:solidFill>
                  <a:srgbClr val="262626"/>
                </a:solidFill>
                <a:latin typeface="+mn-ea"/>
                <a:ea typeface="+mn-ea"/>
              </a:rPr>
              <a:t>P</a:t>
            </a:r>
            <a:r>
              <a:rPr lang="en-US" altLang="zh-CN" sz="2400" baseline="-25000" smtClean="0">
                <a:solidFill>
                  <a:srgbClr val="262626"/>
                </a:solidFill>
                <a:latin typeface="+mn-ea"/>
                <a:ea typeface="+mn-ea"/>
              </a:rPr>
              <a:t>0</a:t>
            </a:r>
            <a:r>
              <a:rPr lang="en-US" altLang="zh-CN" sz="2400" smtClean="0">
                <a:solidFill>
                  <a:srgbClr val="262626"/>
                </a:solidFill>
                <a:latin typeface="+mn-ea"/>
                <a:ea typeface="+mn-ea"/>
              </a:rPr>
              <a:t>-</a:t>
            </a:r>
            <a:r>
              <a:rPr lang="en-US" altLang="zh-CN" sz="2400" dirty="0" smtClean="0">
                <a:solidFill>
                  <a:srgbClr val="262626"/>
                </a:solidFill>
                <a:latin typeface="+mn-ea"/>
                <a:ea typeface="+mn-ea"/>
              </a:rPr>
              <a:t>-</a:t>
            </a:r>
            <a:r>
              <a:rPr lang="zh-CN" altLang="zh-CN" sz="2400" dirty="0" smtClean="0">
                <a:solidFill>
                  <a:srgbClr val="262626"/>
                </a:solidFill>
                <a:latin typeface="+mn-ea"/>
                <a:ea typeface="+mn-ea"/>
              </a:rPr>
              <a:t>切点，</a:t>
            </a:r>
            <a:r>
              <a:rPr lang="en-US" altLang="zh-CN" sz="2400" dirty="0" smtClean="0">
                <a:solidFill>
                  <a:srgbClr val="262626"/>
                </a:solidFill>
                <a:latin typeface="+mn-ea"/>
                <a:ea typeface="+mn-ea"/>
              </a:rPr>
              <a:t>D-</a:t>
            </a:r>
            <a:r>
              <a:rPr lang="en-US" altLang="zh-CN" sz="2400" smtClean="0">
                <a:solidFill>
                  <a:srgbClr val="262626"/>
                </a:solidFill>
                <a:latin typeface="+mn-ea"/>
                <a:ea typeface="+mn-ea"/>
              </a:rPr>
              <a:t>-</a:t>
            </a:r>
            <a:r>
              <a:rPr lang="zh-CN" altLang="zh-CN" sz="2400" smtClean="0">
                <a:solidFill>
                  <a:srgbClr val="262626"/>
                </a:solidFill>
                <a:latin typeface="+mn-ea"/>
                <a:ea typeface="+mn-ea"/>
              </a:rPr>
              <a:t>垂足</a:t>
            </a:r>
            <a:r>
              <a:rPr lang="zh-CN" altLang="en-US" sz="2400" smtClean="0">
                <a:solidFill>
                  <a:srgbClr val="262626"/>
                </a:solidFill>
                <a:latin typeface="+mn-ea"/>
                <a:ea typeface="+mn-ea"/>
              </a:rPr>
              <a:t>。</a:t>
            </a:r>
            <a:endParaRPr lang="zh-CN" altLang="zh-CN" sz="2400" dirty="0" smtClean="0">
              <a:solidFill>
                <a:srgbClr val="262626"/>
              </a:solidFill>
              <a:latin typeface="+mn-ea"/>
              <a:ea typeface="+mn-ea"/>
            </a:endParaRPr>
          </a:p>
          <a:p>
            <a:pPr>
              <a:lnSpc>
                <a:spcPct val="130000"/>
              </a:lnSpc>
            </a:pP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+mn-ea"/>
              <a:ea typeface="+mn-ea"/>
            </a:endParaRPr>
          </a:p>
        </p:txBody>
      </p:sp>
      <p:pic>
        <p:nvPicPr>
          <p:cNvPr id="38" name="图片 37" descr="图片1.png"/>
          <p:cNvPicPr>
            <a:picLocks noChangeAspect="1"/>
          </p:cNvPicPr>
          <p:nvPr/>
        </p:nvPicPr>
        <p:blipFill>
          <a:blip r:embed="rId11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286776" y="2857496"/>
            <a:ext cx="231629" cy="231629"/>
          </a:xfrm>
          <a:prstGeom prst="rect">
            <a:avLst/>
          </a:prstGeom>
        </p:spPr>
      </p:pic>
      <p:sp>
        <p:nvSpPr>
          <p:cNvPr id="42" name="弧形 41">
            <a:extLst>
              <a:ext uri="{FF2B5EF4-FFF2-40B4-BE49-F238E27FC236}"/>
            </a:extLst>
          </p:cNvPr>
          <p:cNvSpPr/>
          <p:nvPr/>
        </p:nvSpPr>
        <p:spPr bwMode="auto">
          <a:xfrm rot="1516091">
            <a:off x="6081356" y="2619634"/>
            <a:ext cx="1540645" cy="1392399"/>
          </a:xfrm>
          <a:prstGeom prst="arc">
            <a:avLst>
              <a:gd name="adj1" fmla="val 16221680"/>
              <a:gd name="adj2" fmla="val 18692111"/>
            </a:avLst>
          </a:prstGeom>
          <a:noFill/>
          <a:ln w="12700">
            <a:solidFill>
              <a:srgbClr val="262626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43" name="图片 42" descr="图片2.png"/>
          <p:cNvPicPr>
            <a:picLocks noChangeAspect="1"/>
          </p:cNvPicPr>
          <p:nvPr/>
        </p:nvPicPr>
        <p:blipFill>
          <a:blip r:embed="rId1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358082" y="2571744"/>
            <a:ext cx="243820" cy="225533"/>
          </a:xfrm>
          <a:prstGeom prst="rect">
            <a:avLst/>
          </a:prstGeom>
        </p:spPr>
      </p:pic>
      <p:graphicFrame>
        <p:nvGraphicFramePr>
          <p:cNvPr id="104451" name="Object 19"/>
          <p:cNvGraphicFramePr>
            <a:graphicFrameLocks noChangeAspect="1"/>
          </p:cNvGraphicFramePr>
          <p:nvPr/>
        </p:nvGraphicFramePr>
        <p:xfrm>
          <a:off x="142844" y="1928802"/>
          <a:ext cx="4441825" cy="1077913"/>
        </p:xfrm>
        <a:graphic>
          <a:graphicData uri="http://schemas.openxmlformats.org/presentationml/2006/ole">
            <p:oleObj spid="_x0000_s104451" name="公式" r:id="rId13" imgW="1981080" imgH="482400" progId="Equation.3">
              <p:embed/>
            </p:oleObj>
          </a:graphicData>
        </a:graphic>
      </p:graphicFrame>
      <p:graphicFrame>
        <p:nvGraphicFramePr>
          <p:cNvPr id="104452" name="Object 3"/>
          <p:cNvGraphicFramePr>
            <a:graphicFrameLocks noChangeAspect="1"/>
          </p:cNvGraphicFramePr>
          <p:nvPr/>
        </p:nvGraphicFramePr>
        <p:xfrm>
          <a:off x="285721" y="3143248"/>
          <a:ext cx="4000528" cy="1889988"/>
        </p:xfrm>
        <a:graphic>
          <a:graphicData uri="http://schemas.openxmlformats.org/presentationml/2006/ole">
            <p:oleObj spid="_x0000_s104452" name="公式" r:id="rId14" imgW="2260440" imgH="1066680" progId="Equation.3">
              <p:embed/>
            </p:oleObj>
          </a:graphicData>
        </a:graphic>
      </p:graphicFrame>
      <p:graphicFrame>
        <p:nvGraphicFramePr>
          <p:cNvPr id="104453" name="Object 5"/>
          <p:cNvGraphicFramePr>
            <a:graphicFrameLocks noChangeAspect="1"/>
          </p:cNvGraphicFramePr>
          <p:nvPr/>
        </p:nvGraphicFramePr>
        <p:xfrm>
          <a:off x="428596" y="5143512"/>
          <a:ext cx="3635428" cy="1428771"/>
        </p:xfrm>
        <a:graphic>
          <a:graphicData uri="http://schemas.openxmlformats.org/presentationml/2006/ole">
            <p:oleObj spid="_x0000_s104453" name="公式" r:id="rId15" imgW="1904760" imgH="749160" progId="Equation.3">
              <p:embed/>
            </p:oleObj>
          </a:graphicData>
        </a:graphic>
      </p:graphicFrame>
      <p:pic>
        <p:nvPicPr>
          <p:cNvPr id="40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D4AF0D4-35A3-47BB-BB90-97983BF27FD9}" type="slidenum">
              <a:rPr lang="en-US" altLang="zh-CN" smtClean="0">
                <a:ea typeface="宋体" charset="-122"/>
              </a:rPr>
              <a:pPr/>
              <a:t>2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571480"/>
            <a:ext cx="8929718" cy="6143644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一</a:t>
            </a: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、点位误差</a:t>
            </a:r>
          </a:p>
          <a:p>
            <a:pPr eaLnBrk="1" hangingPunct="1">
              <a:buNone/>
            </a:pPr>
            <a:r>
              <a:rPr lang="zh-CN" altLang="en-US" sz="2000" smtClean="0">
                <a:solidFill>
                  <a:schemeClr val="tx1"/>
                </a:solidFill>
                <a:latin typeface="+mn-ea"/>
              </a:rPr>
              <a:t>如图：</a:t>
            </a:r>
            <a:r>
              <a:rPr lang="en-US" altLang="zh-CN" sz="2000" smtClean="0">
                <a:solidFill>
                  <a:schemeClr val="tx1"/>
                </a:solidFill>
                <a:latin typeface="+mn-ea"/>
              </a:rPr>
              <a:t>A</a:t>
            </a:r>
            <a:r>
              <a:rPr lang="zh-CN" altLang="en-US" sz="2000" dirty="0" smtClean="0">
                <a:solidFill>
                  <a:schemeClr val="tx1"/>
                </a:solidFill>
                <a:latin typeface="+mn-ea"/>
              </a:rPr>
              <a:t>，</a:t>
            </a:r>
            <a:r>
              <a:rPr lang="en-US" altLang="zh-CN" sz="2000" dirty="0" smtClean="0">
                <a:solidFill>
                  <a:schemeClr val="tx1"/>
                </a:solidFill>
                <a:latin typeface="+mn-ea"/>
              </a:rPr>
              <a:t>B</a:t>
            </a:r>
            <a:r>
              <a:rPr lang="zh-CN" altLang="en-US" sz="2000" dirty="0" smtClean="0">
                <a:solidFill>
                  <a:schemeClr val="tx1"/>
                </a:solidFill>
                <a:latin typeface="+mn-ea"/>
              </a:rPr>
              <a:t>－－</a:t>
            </a:r>
            <a:r>
              <a:rPr lang="zh-CN" altLang="zh-CN" sz="2000" dirty="0" smtClean="0">
                <a:solidFill>
                  <a:schemeClr val="tx1"/>
                </a:solidFill>
                <a:latin typeface="+mn-ea"/>
              </a:rPr>
              <a:t>已知点</a:t>
            </a:r>
          </a:p>
          <a:p>
            <a:pPr eaLnBrk="1" hangingPunct="1">
              <a:buNone/>
            </a:pPr>
            <a:r>
              <a:rPr lang="en-US" altLang="zh-CN" sz="2000" smtClean="0">
                <a:solidFill>
                  <a:schemeClr val="tx1"/>
                </a:solidFill>
                <a:latin typeface="+mn-ea"/>
              </a:rPr>
              <a:t>          P</a:t>
            </a:r>
            <a:r>
              <a:rPr lang="zh-CN" altLang="en-US" sz="2000" dirty="0" smtClean="0">
                <a:solidFill>
                  <a:schemeClr val="tx1"/>
                </a:solidFill>
                <a:latin typeface="+mn-ea"/>
              </a:rPr>
              <a:t>－－</a:t>
            </a:r>
            <a:r>
              <a:rPr lang="en-US" altLang="zh-CN" sz="2000" dirty="0" smtClean="0">
                <a:solidFill>
                  <a:schemeClr val="tx1"/>
                </a:solidFill>
                <a:latin typeface="+mn-ea"/>
              </a:rPr>
              <a:t>P</a:t>
            </a:r>
            <a:r>
              <a:rPr lang="zh-CN" altLang="en-US" sz="2000" dirty="0" smtClean="0">
                <a:solidFill>
                  <a:schemeClr val="tx1"/>
                </a:solidFill>
                <a:latin typeface="+mn-ea"/>
              </a:rPr>
              <a:t>点</a:t>
            </a:r>
            <a:r>
              <a:rPr lang="zh-CN" altLang="zh-CN" sz="2000" dirty="0" smtClean="0">
                <a:solidFill>
                  <a:schemeClr val="tx1"/>
                </a:solidFill>
                <a:latin typeface="+mn-ea"/>
              </a:rPr>
              <a:t>的真位置</a:t>
            </a:r>
          </a:p>
          <a:p>
            <a:pPr eaLnBrk="1" hangingPunct="1">
              <a:buNone/>
            </a:pPr>
            <a:r>
              <a:rPr lang="en-US" altLang="zh-CN" sz="2000" smtClean="0">
                <a:solidFill>
                  <a:schemeClr val="tx1"/>
                </a:solidFill>
                <a:latin typeface="+mn-ea"/>
              </a:rPr>
              <a:t>          P´</a:t>
            </a:r>
            <a:r>
              <a:rPr lang="zh-CN" altLang="en-US" sz="2000" smtClean="0">
                <a:solidFill>
                  <a:schemeClr val="tx1"/>
                </a:solidFill>
                <a:latin typeface="+mn-ea"/>
              </a:rPr>
              <a:t>－－</a:t>
            </a:r>
            <a:r>
              <a:rPr lang="zh-CN" altLang="zh-CN" sz="2000" smtClean="0">
                <a:solidFill>
                  <a:schemeClr val="tx1"/>
                </a:solidFill>
                <a:latin typeface="+mn-ea"/>
              </a:rPr>
              <a:t>平差后</a:t>
            </a:r>
            <a:r>
              <a:rPr lang="en-US" altLang="zh-CN" sz="2000" smtClean="0">
                <a:solidFill>
                  <a:schemeClr val="tx1"/>
                </a:solidFill>
                <a:latin typeface="+mn-ea"/>
              </a:rPr>
              <a:t>P</a:t>
            </a:r>
            <a:r>
              <a:rPr lang="zh-CN" altLang="en-US" sz="2000" smtClean="0">
                <a:solidFill>
                  <a:schemeClr val="tx1"/>
                </a:solidFill>
                <a:latin typeface="+mn-ea"/>
              </a:rPr>
              <a:t>点</a:t>
            </a:r>
            <a:r>
              <a:rPr lang="zh-CN" altLang="zh-CN" sz="2000" smtClean="0">
                <a:solidFill>
                  <a:schemeClr val="tx1"/>
                </a:solidFill>
                <a:latin typeface="+mn-ea"/>
              </a:rPr>
              <a:t>的位置</a:t>
            </a:r>
            <a:endParaRPr lang="zh-CN" altLang="en-US" sz="2000" dirty="0" smtClean="0">
              <a:solidFill>
                <a:schemeClr val="tx1"/>
              </a:solidFill>
              <a:latin typeface="+mn-ea"/>
            </a:endParaRP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328613" y="3214688"/>
          <a:ext cx="3832225" cy="3352800"/>
        </p:xfrm>
        <a:graphic>
          <a:graphicData uri="http://schemas.openxmlformats.org/presentationml/2006/ole">
            <p:oleObj spid="_x0000_s22530" name="公式" r:id="rId3" imgW="1726920" imgH="1511280" progId="Equation.3">
              <p:embed/>
            </p:oleObj>
          </a:graphicData>
        </a:graphic>
      </p:graphicFrame>
      <p:sp>
        <p:nvSpPr>
          <p:cNvPr id="1031" name="AutoShape 6"/>
          <p:cNvSpPr>
            <a:spLocks noChangeArrowheads="1"/>
          </p:cNvSpPr>
          <p:nvPr/>
        </p:nvSpPr>
        <p:spPr bwMode="auto">
          <a:xfrm>
            <a:off x="5929322" y="5786454"/>
            <a:ext cx="142876" cy="142876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33" name="Line 8"/>
          <p:cNvSpPr>
            <a:spLocks noChangeShapeType="1"/>
          </p:cNvSpPr>
          <p:nvPr/>
        </p:nvSpPr>
        <p:spPr bwMode="auto">
          <a:xfrm flipV="1">
            <a:off x="6934200" y="3505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34" name="AutoShape 9"/>
          <p:cNvSpPr>
            <a:spLocks noChangeArrowheads="1"/>
          </p:cNvSpPr>
          <p:nvPr/>
        </p:nvSpPr>
        <p:spPr bwMode="auto">
          <a:xfrm>
            <a:off x="7543800" y="3505200"/>
            <a:ext cx="76200" cy="76200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36" name="Line 11"/>
          <p:cNvSpPr>
            <a:spLocks noChangeShapeType="1"/>
          </p:cNvSpPr>
          <p:nvPr/>
        </p:nvSpPr>
        <p:spPr bwMode="auto">
          <a:xfrm flipH="1">
            <a:off x="6929454" y="3571876"/>
            <a:ext cx="6096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37" name="Line 12"/>
          <p:cNvSpPr>
            <a:spLocks noChangeShapeType="1"/>
          </p:cNvSpPr>
          <p:nvPr/>
        </p:nvSpPr>
        <p:spPr bwMode="auto">
          <a:xfrm>
            <a:off x="7620000" y="3581400"/>
            <a:ext cx="381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38" name="Text Box 13"/>
          <p:cNvSpPr txBox="1">
            <a:spLocks noChangeArrowheads="1"/>
          </p:cNvSpPr>
          <p:nvPr/>
        </p:nvSpPr>
        <p:spPr bwMode="auto">
          <a:xfrm>
            <a:off x="6286512" y="3786190"/>
            <a:ext cx="15716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dirty="0" smtClean="0">
                <a:sym typeface="Symbol" pitchFamily="18" charset="2"/>
              </a:rPr>
              <a:t>   </a:t>
            </a:r>
            <a:r>
              <a:rPr lang="en-US" altLang="zh-CN" smtClean="0">
                <a:sym typeface="Symbol" pitchFamily="18" charset="2"/>
              </a:rPr>
              <a:t>x         </a:t>
            </a:r>
            <a:r>
              <a:rPr lang="en-US" altLang="zh-CN" dirty="0" smtClean="0">
                <a:sym typeface="Symbol" pitchFamily="18" charset="2"/>
              </a:rPr>
              <a:t>P </a:t>
            </a:r>
            <a:endParaRPr lang="en-US" altLang="zh-CN" dirty="0"/>
          </a:p>
        </p:txBody>
      </p:sp>
      <p:sp>
        <p:nvSpPr>
          <p:cNvPr id="1039" name="Text Box 14"/>
          <p:cNvSpPr txBox="1">
            <a:spLocks noChangeArrowheads="1"/>
          </p:cNvSpPr>
          <p:nvPr/>
        </p:nvSpPr>
        <p:spPr bwMode="auto">
          <a:xfrm>
            <a:off x="7000892" y="3143248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dirty="0">
                <a:sym typeface="Symbol" pitchFamily="18" charset="2"/>
              </a:rPr>
              <a:t>y</a:t>
            </a:r>
            <a:endParaRPr lang="en-US" altLang="zh-CN" dirty="0"/>
          </a:p>
        </p:txBody>
      </p:sp>
      <p:sp>
        <p:nvSpPr>
          <p:cNvPr id="1040" name="Text Box 15"/>
          <p:cNvSpPr txBox="1">
            <a:spLocks noChangeArrowheads="1"/>
          </p:cNvSpPr>
          <p:nvPr/>
        </p:nvSpPr>
        <p:spPr bwMode="auto">
          <a:xfrm>
            <a:off x="5357818" y="6000768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/>
              <a:t>O</a:t>
            </a:r>
          </a:p>
        </p:txBody>
      </p:sp>
      <p:sp>
        <p:nvSpPr>
          <p:cNvPr id="1041" name="Text Box 16"/>
          <p:cNvSpPr txBox="1">
            <a:spLocks noChangeArrowheads="1"/>
          </p:cNvSpPr>
          <p:nvPr/>
        </p:nvSpPr>
        <p:spPr bwMode="auto">
          <a:xfrm>
            <a:off x="6000760" y="5786454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dirty="0" smtClean="0"/>
              <a:t>B</a:t>
            </a:r>
            <a:endParaRPr lang="en-US" altLang="zh-CN" dirty="0"/>
          </a:p>
        </p:txBody>
      </p:sp>
      <p:sp>
        <p:nvSpPr>
          <p:cNvPr id="1042" name="Text Box 17"/>
          <p:cNvSpPr txBox="1">
            <a:spLocks noChangeArrowheads="1"/>
          </p:cNvSpPr>
          <p:nvPr/>
        </p:nvSpPr>
        <p:spPr bwMode="auto">
          <a:xfrm>
            <a:off x="7010400" y="47244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/>
              <a:t>P</a:t>
            </a:r>
          </a:p>
        </p:txBody>
      </p:sp>
      <p:sp>
        <p:nvSpPr>
          <p:cNvPr id="1043" name="Text Box 18"/>
          <p:cNvSpPr txBox="1">
            <a:spLocks noChangeArrowheads="1"/>
          </p:cNvSpPr>
          <p:nvPr/>
        </p:nvSpPr>
        <p:spPr bwMode="auto">
          <a:xfrm>
            <a:off x="7543800" y="3124200"/>
            <a:ext cx="914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/>
              <a:t>P</a:t>
            </a:r>
            <a:r>
              <a:rPr lang="en-US" altLang="zh-CN" b="1"/>
              <a:t>´</a:t>
            </a:r>
          </a:p>
        </p:txBody>
      </p:sp>
      <p:sp>
        <p:nvSpPr>
          <p:cNvPr id="1044" name="Text Box 19"/>
          <p:cNvSpPr txBox="1">
            <a:spLocks noChangeArrowheads="1"/>
          </p:cNvSpPr>
          <p:nvPr/>
        </p:nvSpPr>
        <p:spPr bwMode="auto">
          <a:xfrm>
            <a:off x="7467600" y="40386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>
                <a:sym typeface="Symbol" pitchFamily="18" charset="2"/>
              </a:rPr>
              <a:t>s</a:t>
            </a:r>
            <a:endParaRPr lang="en-US" altLang="zh-CN"/>
          </a:p>
        </p:txBody>
      </p:sp>
      <p:sp>
        <p:nvSpPr>
          <p:cNvPr id="1045" name="Text Box 20"/>
          <p:cNvSpPr txBox="1">
            <a:spLocks noChangeArrowheads="1"/>
          </p:cNvSpPr>
          <p:nvPr/>
        </p:nvSpPr>
        <p:spPr bwMode="auto">
          <a:xfrm>
            <a:off x="7715272" y="34290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dirty="0">
                <a:sym typeface="Symbol" pitchFamily="18" charset="2"/>
              </a:rPr>
              <a:t>u</a:t>
            </a:r>
            <a:endParaRPr lang="en-US" altLang="zh-CN" dirty="0"/>
          </a:p>
        </p:txBody>
      </p:sp>
      <p:sp>
        <p:nvSpPr>
          <p:cNvPr id="1046" name="Text Box 21"/>
          <p:cNvSpPr txBox="1">
            <a:spLocks noChangeArrowheads="1"/>
          </p:cNvSpPr>
          <p:nvPr/>
        </p:nvSpPr>
        <p:spPr bwMode="auto">
          <a:xfrm>
            <a:off x="5643570" y="3143248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/>
              <a:t>X</a:t>
            </a:r>
          </a:p>
        </p:txBody>
      </p:sp>
      <p:sp>
        <p:nvSpPr>
          <p:cNvPr id="1047" name="Text Box 22"/>
          <p:cNvSpPr txBox="1">
            <a:spLocks noChangeArrowheads="1"/>
          </p:cNvSpPr>
          <p:nvPr/>
        </p:nvSpPr>
        <p:spPr bwMode="auto">
          <a:xfrm>
            <a:off x="8643966" y="5715016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/>
              <a:t>Y</a:t>
            </a:r>
          </a:p>
        </p:txBody>
      </p:sp>
      <p:sp>
        <p:nvSpPr>
          <p:cNvPr id="1052" name="Line 27"/>
          <p:cNvSpPr>
            <a:spLocks noChangeShapeType="1"/>
          </p:cNvSpPr>
          <p:nvPr/>
        </p:nvSpPr>
        <p:spPr bwMode="auto">
          <a:xfrm flipV="1">
            <a:off x="6000760" y="3857628"/>
            <a:ext cx="2016125" cy="1944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9" name="AutoShape 9"/>
          <p:cNvSpPr>
            <a:spLocks noChangeArrowheads="1"/>
          </p:cNvSpPr>
          <p:nvPr/>
        </p:nvSpPr>
        <p:spPr bwMode="auto">
          <a:xfrm flipV="1">
            <a:off x="6929454" y="4857760"/>
            <a:ext cx="71438" cy="71438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" name="Text Box 16"/>
          <p:cNvSpPr txBox="1">
            <a:spLocks noChangeArrowheads="1"/>
          </p:cNvSpPr>
          <p:nvPr/>
        </p:nvSpPr>
        <p:spPr bwMode="auto">
          <a:xfrm>
            <a:off x="5072066" y="4357694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dirty="0"/>
              <a:t>A</a:t>
            </a:r>
          </a:p>
        </p:txBody>
      </p:sp>
      <p:cxnSp>
        <p:nvCxnSpPr>
          <p:cNvPr id="32" name="直接连接符 31"/>
          <p:cNvCxnSpPr>
            <a:endCxn id="1031" idx="0"/>
          </p:cNvCxnSpPr>
          <p:nvPr/>
        </p:nvCxnSpPr>
        <p:spPr>
          <a:xfrm rot="16200000" flipH="1">
            <a:off x="4972052" y="4757746"/>
            <a:ext cx="1138246" cy="919170"/>
          </a:xfrm>
          <a:prstGeom prst="line">
            <a:avLst/>
          </a:prstGeom>
          <a:ln w="9525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>
            <a:endCxn id="1031" idx="1"/>
          </p:cNvCxnSpPr>
          <p:nvPr/>
        </p:nvCxnSpPr>
        <p:spPr>
          <a:xfrm rot="16200000" flipH="1">
            <a:off x="4880373" y="4773224"/>
            <a:ext cx="1209684" cy="959651"/>
          </a:xfrm>
          <a:prstGeom prst="line">
            <a:avLst/>
          </a:prstGeom>
          <a:ln w="63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任意多边形 47"/>
          <p:cNvSpPr/>
          <p:nvPr/>
        </p:nvSpPr>
        <p:spPr>
          <a:xfrm>
            <a:off x="5865962" y="5568351"/>
            <a:ext cx="320616" cy="81951"/>
          </a:xfrm>
          <a:custGeom>
            <a:avLst/>
            <a:gdLst>
              <a:gd name="connsiteX0" fmla="*/ 0 w 320616"/>
              <a:gd name="connsiteY0" fmla="*/ 47445 h 81951"/>
              <a:gd name="connsiteX1" fmla="*/ 94891 w 320616"/>
              <a:gd name="connsiteY1" fmla="*/ 4313 h 81951"/>
              <a:gd name="connsiteX2" fmla="*/ 207034 w 320616"/>
              <a:gd name="connsiteY2" fmla="*/ 21566 h 81951"/>
              <a:gd name="connsiteX3" fmla="*/ 301925 w 320616"/>
              <a:gd name="connsiteY3" fmla="*/ 56072 h 81951"/>
              <a:gd name="connsiteX4" fmla="*/ 319178 w 320616"/>
              <a:gd name="connsiteY4" fmla="*/ 81951 h 81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0616" h="81951">
                <a:moveTo>
                  <a:pt x="0" y="47445"/>
                </a:moveTo>
                <a:cubicBezTo>
                  <a:pt x="30192" y="28035"/>
                  <a:pt x="60385" y="8626"/>
                  <a:pt x="94891" y="4313"/>
                </a:cubicBezTo>
                <a:cubicBezTo>
                  <a:pt x="129397" y="0"/>
                  <a:pt x="172528" y="12939"/>
                  <a:pt x="207034" y="21566"/>
                </a:cubicBezTo>
                <a:cubicBezTo>
                  <a:pt x="241540" y="30193"/>
                  <a:pt x="283234" y="46008"/>
                  <a:pt x="301925" y="56072"/>
                </a:cubicBezTo>
                <a:cubicBezTo>
                  <a:pt x="320616" y="66136"/>
                  <a:pt x="319897" y="74043"/>
                  <a:pt x="319178" y="81951"/>
                </a:cubicBezTo>
              </a:path>
            </a:pathLst>
          </a:custGeom>
          <a:ln w="9525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Text Box 16"/>
          <p:cNvSpPr txBox="1">
            <a:spLocks noChangeArrowheads="1"/>
          </p:cNvSpPr>
          <p:nvPr/>
        </p:nvSpPr>
        <p:spPr bwMode="auto">
          <a:xfrm>
            <a:off x="5857884" y="5214950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dirty="0" smtClean="0">
                <a:sym typeface="Symbol"/>
              </a:rPr>
              <a:t></a:t>
            </a:r>
            <a:endParaRPr lang="en-US" altLang="zh-CN" dirty="0"/>
          </a:p>
        </p:txBody>
      </p:sp>
      <p:sp>
        <p:nvSpPr>
          <p:cNvPr id="50" name="Text Box 16"/>
          <p:cNvSpPr txBox="1">
            <a:spLocks noChangeArrowheads="1"/>
          </p:cNvSpPr>
          <p:nvPr/>
        </p:nvSpPr>
        <p:spPr bwMode="auto">
          <a:xfrm>
            <a:off x="6429388" y="5214950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dirty="0"/>
              <a:t>s</a:t>
            </a:r>
          </a:p>
        </p:txBody>
      </p:sp>
      <p:sp>
        <p:nvSpPr>
          <p:cNvPr id="51" name="AutoShape 6"/>
          <p:cNvSpPr>
            <a:spLocks noChangeArrowheads="1"/>
          </p:cNvSpPr>
          <p:nvPr/>
        </p:nvSpPr>
        <p:spPr bwMode="auto">
          <a:xfrm>
            <a:off x="4929190" y="4500570"/>
            <a:ext cx="142876" cy="142876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cxnSp>
        <p:nvCxnSpPr>
          <p:cNvPr id="53" name="直接连接符 52"/>
          <p:cNvCxnSpPr>
            <a:stCxn id="1033" idx="1"/>
            <a:endCxn id="1034" idx="1"/>
          </p:cNvCxnSpPr>
          <p:nvPr/>
        </p:nvCxnSpPr>
        <p:spPr>
          <a:xfrm rot="16200000" flipH="1">
            <a:off x="7239000" y="3200399"/>
            <a:ext cx="11159" cy="620759"/>
          </a:xfrm>
          <a:prstGeom prst="line">
            <a:avLst/>
          </a:prstGeom>
          <a:ln w="9525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142844" y="0"/>
            <a:ext cx="421484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 smtClean="0">
                <a:solidFill>
                  <a:srgbClr val="193B30"/>
                </a:solidFill>
                <a:latin typeface="+mj-ea"/>
                <a:ea typeface="+mj-ea"/>
              </a:rPr>
              <a:t>8.1  </a:t>
            </a:r>
            <a:r>
              <a:rPr lang="zh-CN" altLang="en-US" sz="3200" b="1" smtClean="0">
                <a:solidFill>
                  <a:srgbClr val="193B30"/>
                </a:solidFill>
                <a:latin typeface="+mj-ea"/>
                <a:ea typeface="+mj-ea"/>
              </a:rPr>
              <a:t>点位误差</a:t>
            </a:r>
          </a:p>
        </p:txBody>
      </p:sp>
      <p:cxnSp>
        <p:nvCxnSpPr>
          <p:cNvPr id="39" name="直接箭头连接符 38"/>
          <p:cNvCxnSpPr/>
          <p:nvPr/>
        </p:nvCxnSpPr>
        <p:spPr>
          <a:xfrm>
            <a:off x="5357818" y="6072206"/>
            <a:ext cx="3500462" cy="1588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箭头连接符 41"/>
          <p:cNvCxnSpPr/>
          <p:nvPr/>
        </p:nvCxnSpPr>
        <p:spPr>
          <a:xfrm rot="16200000" flipV="1">
            <a:off x="4143372" y="4714884"/>
            <a:ext cx="3000396" cy="142876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7215206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二、中误差</a:t>
            </a: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曲线在测量中的应用举例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15206" y="142852"/>
            <a:ext cx="1714512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图</a:t>
            </a:r>
            <a:r>
              <a:rPr lang="en-US" altLang="zh-CN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8-7</a:t>
            </a:r>
            <a:endParaRPr lang="zh-CN" altLang="en-US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图片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857232"/>
            <a:ext cx="400052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550" name="Rectangle 5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6549" name="Object 53"/>
          <p:cNvGraphicFramePr>
            <a:graphicFrameLocks noChangeAspect="1"/>
          </p:cNvGraphicFramePr>
          <p:nvPr/>
        </p:nvGraphicFramePr>
        <p:xfrm>
          <a:off x="1000100" y="1214422"/>
          <a:ext cx="1928826" cy="383029"/>
        </p:xfrm>
        <a:graphic>
          <a:graphicData uri="http://schemas.openxmlformats.org/presentationml/2006/ole">
            <p:oleObj spid="_x0000_s106549" name="公式" r:id="rId4" imgW="1345616" imgH="266584" progId="Equation.3">
              <p:embed/>
            </p:oleObj>
          </a:graphicData>
        </a:graphic>
      </p:graphicFrame>
      <p:sp>
        <p:nvSpPr>
          <p:cNvPr id="59" name="TextBox 58"/>
          <p:cNvSpPr txBox="1"/>
          <p:nvPr/>
        </p:nvSpPr>
        <p:spPr>
          <a:xfrm>
            <a:off x="0" y="1785926"/>
            <a:ext cx="4000496" cy="412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rgbClr val="002060"/>
                </a:solidFill>
              </a:rPr>
              <a:t>（</a:t>
            </a:r>
            <a:r>
              <a:rPr lang="en-US" altLang="en-US" b="1" dirty="0" smtClean="0">
                <a:solidFill>
                  <a:srgbClr val="002060"/>
                </a:solidFill>
              </a:rPr>
              <a:t>2</a:t>
            </a:r>
            <a:r>
              <a:rPr lang="zh-CN" altLang="en-US" b="1" dirty="0" smtClean="0">
                <a:solidFill>
                  <a:srgbClr val="002060"/>
                </a:solidFill>
              </a:rPr>
              <a:t>）获取</a:t>
            </a:r>
            <a:r>
              <a:rPr lang="en-US" altLang="en-US" b="1" dirty="0" smtClean="0">
                <a:solidFill>
                  <a:srgbClr val="002060"/>
                </a:solidFill>
              </a:rPr>
              <a:t>P</a:t>
            </a:r>
            <a:r>
              <a:rPr lang="zh-CN" altLang="en-US" b="1" dirty="0" smtClean="0">
                <a:solidFill>
                  <a:srgbClr val="002060"/>
                </a:solidFill>
              </a:rPr>
              <a:t>点位差极大值</a:t>
            </a:r>
            <a:r>
              <a:rPr lang="en-US" altLang="en-US" b="1" dirty="0" smtClean="0">
                <a:solidFill>
                  <a:srgbClr val="002060"/>
                </a:solidFill>
              </a:rPr>
              <a:t>E</a:t>
            </a:r>
            <a:r>
              <a:rPr lang="zh-CN" altLang="en-US" b="1" dirty="0" smtClean="0">
                <a:solidFill>
                  <a:srgbClr val="002060"/>
                </a:solidFill>
              </a:rPr>
              <a:t>和极小值</a:t>
            </a:r>
            <a:r>
              <a:rPr lang="en-US" altLang="en-US" b="1" dirty="0" smtClean="0">
                <a:solidFill>
                  <a:srgbClr val="002060"/>
                </a:solidFill>
              </a:rPr>
              <a:t>F</a:t>
            </a:r>
            <a:r>
              <a:rPr lang="zh-CN" altLang="en-US" b="1" dirty="0" smtClean="0">
                <a:solidFill>
                  <a:srgbClr val="002060"/>
                </a:solidFill>
              </a:rPr>
              <a:t>：</a:t>
            </a:r>
            <a:endParaRPr lang="zh-CN" altLang="en-US" b="1" dirty="0">
              <a:solidFill>
                <a:srgbClr val="002060"/>
              </a:solidFill>
            </a:endParaRPr>
          </a:p>
        </p:txBody>
      </p:sp>
      <p:sp>
        <p:nvSpPr>
          <p:cNvPr id="106552" name="Rectangle 5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6551" name="Object 55"/>
          <p:cNvGraphicFramePr>
            <a:graphicFrameLocks noChangeAspect="1"/>
          </p:cNvGraphicFramePr>
          <p:nvPr/>
        </p:nvGraphicFramePr>
        <p:xfrm>
          <a:off x="1142976" y="2285992"/>
          <a:ext cx="1728801" cy="357190"/>
        </p:xfrm>
        <a:graphic>
          <a:graphicData uri="http://schemas.openxmlformats.org/presentationml/2006/ole">
            <p:oleObj spid="_x0000_s106551" name="公式" r:id="rId5" imgW="1143000" imgH="241300" progId="Equation.3">
              <p:embed/>
            </p:oleObj>
          </a:graphicData>
        </a:graphic>
      </p:graphicFrame>
      <p:sp>
        <p:nvSpPr>
          <p:cNvPr id="62" name="TextBox 61"/>
          <p:cNvSpPr txBox="1"/>
          <p:nvPr/>
        </p:nvSpPr>
        <p:spPr>
          <a:xfrm>
            <a:off x="0" y="2786058"/>
            <a:ext cx="4500562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rgbClr val="002060"/>
                </a:solidFill>
              </a:rPr>
              <a:t>（</a:t>
            </a:r>
            <a:r>
              <a:rPr lang="en-US" altLang="en-US" b="1" dirty="0" smtClean="0">
                <a:solidFill>
                  <a:srgbClr val="002060"/>
                </a:solidFill>
              </a:rPr>
              <a:t>3</a:t>
            </a:r>
            <a:r>
              <a:rPr lang="zh-CN" altLang="en-US" b="1" dirty="0" smtClean="0">
                <a:solidFill>
                  <a:srgbClr val="002060"/>
                </a:solidFill>
              </a:rPr>
              <a:t>）获取平差后待定点</a:t>
            </a:r>
            <a:r>
              <a:rPr lang="en-US" altLang="en-US" b="1" dirty="0" smtClean="0">
                <a:solidFill>
                  <a:srgbClr val="002060"/>
                </a:solidFill>
              </a:rPr>
              <a:t> P</a:t>
            </a:r>
            <a:r>
              <a:rPr lang="zh-CN" altLang="en-US" b="1" dirty="0" smtClean="0">
                <a:solidFill>
                  <a:srgbClr val="002060"/>
                </a:solidFill>
              </a:rPr>
              <a:t>至任一控制点边长的中误差</a:t>
            </a:r>
            <a:r>
              <a:rPr lang="en-US" altLang="en-US" b="1" dirty="0" smtClean="0">
                <a:solidFill>
                  <a:srgbClr val="002060"/>
                </a:solidFill>
              </a:rPr>
              <a:t>(</a:t>
            </a:r>
            <a:r>
              <a:rPr lang="zh-CN" altLang="en-US" b="1" dirty="0" smtClean="0">
                <a:solidFill>
                  <a:srgbClr val="002060"/>
                </a:solidFill>
              </a:rPr>
              <a:t>即该边的纵向误差</a:t>
            </a:r>
            <a:r>
              <a:rPr lang="en-US" altLang="en-US" b="1" dirty="0" smtClean="0">
                <a:solidFill>
                  <a:srgbClr val="002060"/>
                </a:solidFill>
              </a:rPr>
              <a:t>),</a:t>
            </a:r>
            <a:r>
              <a:rPr lang="zh-CN" altLang="en-US" b="1" dirty="0" smtClean="0">
                <a:solidFill>
                  <a:srgbClr val="002060"/>
                </a:solidFill>
              </a:rPr>
              <a:t>如</a:t>
            </a:r>
            <a:r>
              <a:rPr lang="en-US" altLang="zh-CN" b="1" dirty="0" smtClean="0">
                <a:solidFill>
                  <a:srgbClr val="002060"/>
                </a:solidFill>
              </a:rPr>
              <a:t>PA</a:t>
            </a:r>
            <a:r>
              <a:rPr lang="zh-CN" altLang="en-US" b="1" dirty="0" smtClean="0">
                <a:solidFill>
                  <a:srgbClr val="002060"/>
                </a:solidFill>
              </a:rPr>
              <a:t>边平差后的边长中误差为：</a:t>
            </a:r>
            <a:endParaRPr lang="zh-CN" altLang="en-US" b="1" dirty="0">
              <a:solidFill>
                <a:srgbClr val="002060"/>
              </a:solidFill>
            </a:endParaRPr>
          </a:p>
        </p:txBody>
      </p:sp>
      <p:sp>
        <p:nvSpPr>
          <p:cNvPr id="106554" name="Rectangle 5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6553" name="Object 57"/>
          <p:cNvGraphicFramePr>
            <a:graphicFrameLocks noChangeAspect="1"/>
          </p:cNvGraphicFramePr>
          <p:nvPr/>
        </p:nvGraphicFramePr>
        <p:xfrm>
          <a:off x="1571604" y="4000504"/>
          <a:ext cx="1000132" cy="437558"/>
        </p:xfrm>
        <a:graphic>
          <a:graphicData uri="http://schemas.openxmlformats.org/presentationml/2006/ole">
            <p:oleObj spid="_x0000_s106553" name="公式" r:id="rId6" imgW="609336" imgH="266584" progId="Equation.3">
              <p:embed/>
            </p:oleObj>
          </a:graphicData>
        </a:graphic>
      </p:graphicFrame>
      <p:sp>
        <p:nvSpPr>
          <p:cNvPr id="65" name="TextBox 64"/>
          <p:cNvSpPr txBox="1"/>
          <p:nvPr/>
        </p:nvSpPr>
        <p:spPr>
          <a:xfrm>
            <a:off x="0" y="4429132"/>
            <a:ext cx="4929190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rgbClr val="002060"/>
                </a:solidFill>
              </a:rPr>
              <a:t>（</a:t>
            </a:r>
            <a:r>
              <a:rPr lang="en-US" altLang="en-US" b="1" dirty="0" smtClean="0">
                <a:solidFill>
                  <a:srgbClr val="002060"/>
                </a:solidFill>
              </a:rPr>
              <a:t>4</a:t>
            </a:r>
            <a:r>
              <a:rPr lang="zh-CN" altLang="en-US" b="1" dirty="0" smtClean="0">
                <a:solidFill>
                  <a:srgbClr val="002060"/>
                </a:solidFill>
              </a:rPr>
              <a:t>）获取平差后待定点</a:t>
            </a:r>
            <a:r>
              <a:rPr lang="en-US" altLang="en-US" b="1" dirty="0" smtClean="0">
                <a:solidFill>
                  <a:srgbClr val="002060"/>
                </a:solidFill>
              </a:rPr>
              <a:t>P</a:t>
            </a:r>
            <a:r>
              <a:rPr lang="zh-CN" altLang="en-US" b="1" dirty="0" smtClean="0">
                <a:solidFill>
                  <a:srgbClr val="002060"/>
                </a:solidFill>
              </a:rPr>
              <a:t>至任一控制点的方位角的中误差</a:t>
            </a:r>
            <a:r>
              <a:rPr lang="en-US" altLang="en-US" b="1" dirty="0" smtClean="0">
                <a:solidFill>
                  <a:srgbClr val="002060"/>
                </a:solidFill>
              </a:rPr>
              <a:t>(</a:t>
            </a:r>
            <a:r>
              <a:rPr lang="zh-CN" altLang="en-US" b="1" dirty="0" smtClean="0">
                <a:solidFill>
                  <a:srgbClr val="002060"/>
                </a:solidFill>
              </a:rPr>
              <a:t>即该边的横向误差</a:t>
            </a:r>
            <a:r>
              <a:rPr lang="en-US" altLang="en-US" b="1" dirty="0" smtClean="0">
                <a:solidFill>
                  <a:srgbClr val="002060"/>
                </a:solidFill>
              </a:rPr>
              <a:t>)</a:t>
            </a:r>
            <a:r>
              <a:rPr lang="zh-CN" altLang="en-US" b="1" dirty="0" smtClean="0">
                <a:solidFill>
                  <a:srgbClr val="002060"/>
                </a:solidFill>
              </a:rPr>
              <a:t>。如</a:t>
            </a:r>
            <a:r>
              <a:rPr lang="en-US" altLang="zh-CN" b="1" dirty="0" smtClean="0">
                <a:solidFill>
                  <a:srgbClr val="002060"/>
                </a:solidFill>
              </a:rPr>
              <a:t>PA</a:t>
            </a:r>
            <a:r>
              <a:rPr lang="zh-CN" altLang="en-US" b="1" dirty="0" smtClean="0">
                <a:solidFill>
                  <a:srgbClr val="002060"/>
                </a:solidFill>
              </a:rPr>
              <a:t>边平差后的方位角中误差：</a:t>
            </a:r>
            <a:endParaRPr lang="zh-CN" altLang="en-US" b="1" dirty="0">
              <a:solidFill>
                <a:srgbClr val="002060"/>
              </a:solidFill>
            </a:endParaRPr>
          </a:p>
        </p:txBody>
      </p:sp>
      <p:sp>
        <p:nvSpPr>
          <p:cNvPr id="106556" name="Rectangle 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6555" name="Object 59"/>
          <p:cNvGraphicFramePr>
            <a:graphicFrameLocks noChangeAspect="1"/>
          </p:cNvGraphicFramePr>
          <p:nvPr/>
        </p:nvGraphicFramePr>
        <p:xfrm>
          <a:off x="928662" y="5572140"/>
          <a:ext cx="2714644" cy="1021539"/>
        </p:xfrm>
        <a:graphic>
          <a:graphicData uri="http://schemas.openxmlformats.org/presentationml/2006/ole">
            <p:oleObj spid="_x0000_s106555" name="公式" r:id="rId7" imgW="1828800" imgH="685800" progId="Equation.3">
              <p:embed/>
            </p:oleObj>
          </a:graphicData>
        </a:graphic>
      </p:graphicFrame>
      <p:sp>
        <p:nvSpPr>
          <p:cNvPr id="69" name="TextBox 68"/>
          <p:cNvSpPr txBox="1"/>
          <p:nvPr/>
        </p:nvSpPr>
        <p:spPr>
          <a:xfrm>
            <a:off x="0" y="714356"/>
            <a:ext cx="4429124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smtClean="0">
                <a:solidFill>
                  <a:srgbClr val="FF0000"/>
                </a:solidFill>
                <a:latin typeface="+mj-ea"/>
                <a:ea typeface="+mj-ea"/>
              </a:rPr>
              <a:t>示例</a:t>
            </a:r>
            <a:r>
              <a:rPr lang="en-US" altLang="zh-CN" b="1" smtClean="0">
                <a:solidFill>
                  <a:srgbClr val="FF0000"/>
                </a:solidFill>
                <a:latin typeface="+mj-ea"/>
                <a:ea typeface="+mj-ea"/>
              </a:rPr>
              <a:t>1</a:t>
            </a:r>
            <a:r>
              <a:rPr lang="zh-CN" altLang="en-US" b="1" smtClean="0">
                <a:solidFill>
                  <a:srgbClr val="002060"/>
                </a:solidFill>
              </a:rPr>
              <a:t>（</a:t>
            </a:r>
            <a:r>
              <a:rPr lang="en-US" altLang="en-US" b="1" dirty="0" smtClean="0">
                <a:solidFill>
                  <a:srgbClr val="002060"/>
                </a:solidFill>
              </a:rPr>
              <a:t>1</a:t>
            </a:r>
            <a:r>
              <a:rPr lang="zh-CN" altLang="en-US" b="1" dirty="0" smtClean="0">
                <a:solidFill>
                  <a:srgbClr val="002060"/>
                </a:solidFill>
              </a:rPr>
              <a:t>）获取坐标轴方向上的中误差：</a:t>
            </a:r>
            <a:endParaRPr lang="zh-CN" altLang="en-US" b="1" dirty="0">
              <a:solidFill>
                <a:srgbClr val="00206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929190" y="4143380"/>
            <a:ext cx="4071934" cy="2034403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txBody>
          <a:bodyPr wrap="square" rtlCol="0">
            <a:spAutoFit/>
          </a:bodyPr>
          <a:lstStyle/>
          <a:p>
            <a:pPr eaLnBrk="1" hangingPunct="1">
              <a:buNone/>
            </a:pPr>
            <a:r>
              <a:rPr lang="zh-CN" altLang="en-US" b="1" dirty="0" smtClean="0">
                <a:solidFill>
                  <a:srgbClr val="002060"/>
                </a:solidFill>
              </a:rPr>
              <a:t>误差椭圆绘制（已知椭圆三参数）</a:t>
            </a:r>
            <a:endParaRPr lang="en-US" altLang="zh-CN" b="1" dirty="0" smtClean="0">
              <a:solidFill>
                <a:srgbClr val="002060"/>
              </a:solidFill>
            </a:endParaRPr>
          </a:p>
          <a:p>
            <a:pPr eaLnBrk="1" hangingPunct="1">
              <a:buNone/>
            </a:pPr>
            <a:r>
              <a:rPr lang="en-US" altLang="zh-CN" b="1" dirty="0" smtClean="0">
                <a:solidFill>
                  <a:srgbClr val="002060"/>
                </a:solidFill>
              </a:rPr>
              <a:t>1)  </a:t>
            </a:r>
            <a:r>
              <a:rPr lang="en-US" altLang="zh-CN" b="1" dirty="0" smtClean="0">
                <a:solidFill>
                  <a:srgbClr val="002060"/>
                </a:solidFill>
                <a:sym typeface="Symbol" pitchFamily="18" charset="2"/>
              </a:rPr>
              <a:t></a:t>
            </a:r>
            <a:r>
              <a:rPr lang="en-US" altLang="zh-CN" b="1" baseline="-25000" dirty="0" smtClean="0">
                <a:solidFill>
                  <a:srgbClr val="002060"/>
                </a:solidFill>
                <a:sym typeface="Symbol" pitchFamily="18" charset="2"/>
              </a:rPr>
              <a:t>E</a:t>
            </a:r>
            <a:r>
              <a:rPr lang="zh-CN" altLang="en-US" b="1" dirty="0" smtClean="0">
                <a:solidFill>
                  <a:srgbClr val="002060"/>
                </a:solidFill>
                <a:sym typeface="Symbol" pitchFamily="18" charset="2"/>
              </a:rPr>
              <a:t>角无负值；</a:t>
            </a:r>
          </a:p>
          <a:p>
            <a:pPr eaLnBrk="1" hangingPunct="1">
              <a:buNone/>
            </a:pPr>
            <a:r>
              <a:rPr lang="en-US" altLang="zh-CN" b="1" dirty="0" smtClean="0">
                <a:solidFill>
                  <a:srgbClr val="002060"/>
                </a:solidFill>
                <a:sym typeface="Symbol" pitchFamily="18" charset="2"/>
              </a:rPr>
              <a:t>2)  E&gt;F</a:t>
            </a:r>
            <a:r>
              <a:rPr lang="zh-CN" altLang="en-US" b="1" dirty="0" smtClean="0">
                <a:solidFill>
                  <a:srgbClr val="002060"/>
                </a:solidFill>
                <a:sym typeface="Symbol" pitchFamily="18" charset="2"/>
              </a:rPr>
              <a:t>；</a:t>
            </a:r>
          </a:p>
          <a:p>
            <a:pPr eaLnBrk="1" hangingPunct="1">
              <a:buNone/>
            </a:pPr>
            <a:r>
              <a:rPr lang="en-US" altLang="zh-CN" b="1" dirty="0" smtClean="0">
                <a:solidFill>
                  <a:srgbClr val="002060"/>
                </a:solidFill>
                <a:sym typeface="Symbol" pitchFamily="18" charset="2"/>
              </a:rPr>
              <a:t>3)  </a:t>
            </a:r>
            <a:r>
              <a:rPr lang="zh-CN" altLang="zh-CN" b="1" dirty="0" smtClean="0">
                <a:solidFill>
                  <a:srgbClr val="002060"/>
                </a:solidFill>
                <a:sym typeface="Symbol" pitchFamily="18" charset="2"/>
              </a:rPr>
              <a:t>测量坐标系绘制</a:t>
            </a:r>
            <a:r>
              <a:rPr lang="zh-CN" altLang="en-US" b="1" dirty="0" smtClean="0">
                <a:solidFill>
                  <a:srgbClr val="002060"/>
                </a:solidFill>
                <a:sym typeface="Symbol" pitchFamily="18" charset="2"/>
              </a:rPr>
              <a:t>；</a:t>
            </a:r>
            <a:endParaRPr lang="zh-CN" altLang="zh-CN" b="1" dirty="0" smtClean="0">
              <a:solidFill>
                <a:srgbClr val="002060"/>
              </a:solidFill>
              <a:sym typeface="Symbol" pitchFamily="18" charset="2"/>
            </a:endParaRPr>
          </a:p>
          <a:p>
            <a:pPr eaLnBrk="1" hangingPunct="1">
              <a:buNone/>
            </a:pPr>
            <a:r>
              <a:rPr lang="en-US" altLang="zh-CN" b="1" dirty="0" smtClean="0">
                <a:solidFill>
                  <a:srgbClr val="002060"/>
                </a:solidFill>
                <a:sym typeface="Symbol" pitchFamily="18" charset="2"/>
              </a:rPr>
              <a:t>4</a:t>
            </a:r>
            <a:r>
              <a:rPr lang="zh-CN" altLang="en-US" b="1" dirty="0" smtClean="0">
                <a:solidFill>
                  <a:srgbClr val="002060"/>
                </a:solidFill>
                <a:sym typeface="Symbol" pitchFamily="18" charset="2"/>
              </a:rPr>
              <a:t>）</a:t>
            </a:r>
            <a:r>
              <a:rPr lang="zh-CN" altLang="en-US" b="1" dirty="0" smtClean="0">
                <a:solidFill>
                  <a:srgbClr val="002060"/>
                </a:solidFill>
              </a:rPr>
              <a:t>误差椭圆绘制的比例尺比地形图的比例尺要大，一般为</a:t>
            </a:r>
            <a:r>
              <a:rPr lang="en-US" altLang="zh-CN" b="1" dirty="0" smtClean="0">
                <a:solidFill>
                  <a:srgbClr val="002060"/>
                </a:solidFill>
              </a:rPr>
              <a:t>1</a:t>
            </a:r>
            <a:r>
              <a:rPr lang="zh-CN" altLang="en-US" b="1" dirty="0" smtClean="0">
                <a:solidFill>
                  <a:srgbClr val="002060"/>
                </a:solidFill>
              </a:rPr>
              <a:t>：</a:t>
            </a:r>
            <a:r>
              <a:rPr lang="en-US" altLang="zh-CN" b="1" dirty="0" smtClean="0">
                <a:solidFill>
                  <a:srgbClr val="002060"/>
                </a:solidFill>
              </a:rPr>
              <a:t>10</a:t>
            </a:r>
            <a:r>
              <a:rPr lang="zh-CN" altLang="en-US" b="1" dirty="0" smtClean="0">
                <a:solidFill>
                  <a:srgbClr val="002060"/>
                </a:solidFill>
              </a:rPr>
              <a:t>或</a:t>
            </a:r>
            <a:r>
              <a:rPr lang="en-US" altLang="zh-CN" b="1" dirty="0" smtClean="0">
                <a:solidFill>
                  <a:srgbClr val="002060"/>
                </a:solidFill>
              </a:rPr>
              <a:t>1</a:t>
            </a:r>
            <a:r>
              <a:rPr lang="zh-CN" altLang="en-US" b="1" dirty="0" smtClean="0">
                <a:solidFill>
                  <a:srgbClr val="002060"/>
                </a:solidFill>
              </a:rPr>
              <a:t>：</a:t>
            </a:r>
            <a:r>
              <a:rPr lang="en-US" altLang="zh-CN" b="1" dirty="0" smtClean="0">
                <a:solidFill>
                  <a:srgbClr val="002060"/>
                </a:solidFill>
              </a:rPr>
              <a:t>1</a:t>
            </a:r>
            <a:r>
              <a:rPr lang="zh-CN" altLang="en-US" b="1" dirty="0" smtClean="0">
                <a:solidFill>
                  <a:srgbClr val="002060"/>
                </a:solidFill>
              </a:rPr>
              <a:t>等。</a:t>
            </a:r>
            <a:endParaRPr lang="en-US" altLang="zh-CN" b="1" dirty="0" smtClean="0">
              <a:solidFill>
                <a:srgbClr val="002060"/>
              </a:solidFill>
            </a:endParaRPr>
          </a:p>
          <a:p>
            <a:pPr>
              <a:lnSpc>
                <a:spcPct val="130000"/>
              </a:lnSpc>
            </a:pP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8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流程图: 过程 23"/>
          <p:cNvSpPr/>
          <p:nvPr/>
        </p:nvSpPr>
        <p:spPr>
          <a:xfrm rot="19563766">
            <a:off x="6583799" y="2609561"/>
            <a:ext cx="98649" cy="71425"/>
          </a:xfrm>
          <a:prstGeom prst="flowChartProcess">
            <a:avLst/>
          </a:prstGeom>
          <a:noFill/>
          <a:ln w="190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53" name="Picture 41" descr="C:\Users\wsh\AppData\Roaming\Tencent\Users\291099149\QQ\WinTemp\RichOle\BEYZVU2O5I@MQ21EN(LJ@HW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785794"/>
            <a:ext cx="4300531" cy="3431025"/>
          </a:xfrm>
          <a:prstGeom prst="rect">
            <a:avLst/>
          </a:prstGeom>
          <a:noFill/>
        </p:spPr>
      </p:pic>
      <p:sp>
        <p:nvSpPr>
          <p:cNvPr id="42" name="TextBox 41"/>
          <p:cNvSpPr txBox="1"/>
          <p:nvPr/>
        </p:nvSpPr>
        <p:spPr>
          <a:xfrm>
            <a:off x="0" y="2143116"/>
            <a:ext cx="414337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 smtClean="0"/>
              <a:t>利用点位误差椭圆，还可以确定已知点与任一待定点之间的边长中误差或方位角中误差，因为</a:t>
            </a:r>
            <a:r>
              <a:rPr lang="zh-CN" altLang="en-US" sz="2000" b="1" dirty="0" smtClean="0">
                <a:solidFill>
                  <a:srgbClr val="FF0000"/>
                </a:solidFill>
              </a:rPr>
              <a:t>点位误差椭圆</a:t>
            </a:r>
            <a:r>
              <a:rPr lang="zh-CN" altLang="en-US" sz="2000" b="1" dirty="0" smtClean="0"/>
              <a:t>反映的是待定点相对于已知点的点位精度情况。</a:t>
            </a:r>
            <a:endParaRPr lang="zh-CN" altLang="en-US" sz="20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0" y="714356"/>
            <a:ext cx="400049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 smtClean="0"/>
              <a:t>在“误差椭圆图”上，可以直观的看出在某个基准下各待定点点位精度情况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42844" y="4286256"/>
            <a:ext cx="878687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 smtClean="0">
                <a:solidFill>
                  <a:srgbClr val="FF0000"/>
                </a:solidFill>
              </a:rPr>
              <a:t>误差椭圆图</a:t>
            </a:r>
            <a:r>
              <a:rPr lang="zh-CN" altLang="en-US" sz="2000" b="1" dirty="0" smtClean="0"/>
              <a:t>绘制步骤是：第一步，根据网中所有已知点的坐标值和待定点的坐标平差值</a:t>
            </a:r>
            <a:r>
              <a:rPr lang="zh-CN" altLang="en-US" sz="2000" b="1" smtClean="0"/>
              <a:t>，按测图比例</a:t>
            </a:r>
            <a:r>
              <a:rPr lang="zh-CN" altLang="en-US" sz="2000" b="1" dirty="0" smtClean="0"/>
              <a:t>绘制成图；</a:t>
            </a:r>
            <a:endParaRPr lang="en-US" altLang="zh-CN" sz="2000" b="1" dirty="0" smtClean="0"/>
          </a:p>
          <a:p>
            <a:pPr>
              <a:lnSpc>
                <a:spcPct val="130000"/>
              </a:lnSpc>
            </a:pPr>
            <a:r>
              <a:rPr lang="zh-CN" altLang="en-US" sz="2000" b="1" dirty="0" smtClean="0"/>
              <a:t>第二步，根据待定点坐标平差值的协因数阵，分别计算出每一个待定点误差椭圆</a:t>
            </a:r>
            <a:r>
              <a:rPr lang="zh-CN" altLang="en-US" sz="2000" b="1" smtClean="0"/>
              <a:t>的三参数</a:t>
            </a:r>
            <a:r>
              <a:rPr lang="zh-CN" altLang="en-US" sz="2000" b="1" smtClean="0">
                <a:latin typeface="宋体" pitchFamily="2" charset="-122"/>
                <a:ea typeface="宋体" pitchFamily="2" charset="-122"/>
              </a:rPr>
              <a:t>：</a:t>
            </a:r>
            <a:r>
              <a:rPr lang="en-US" altLang="zh-CN" sz="2000" b="1" smtClean="0">
                <a:latin typeface="宋体" pitchFamily="2" charset="-122"/>
                <a:ea typeface="宋体" pitchFamily="2" charset="-122"/>
              </a:rPr>
              <a:t> E</a:t>
            </a:r>
            <a:r>
              <a:rPr lang="zh-CN" altLang="en-US" sz="2000" b="1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000" b="1" smtClean="0">
                <a:latin typeface="宋体" pitchFamily="2" charset="-122"/>
                <a:ea typeface="宋体" pitchFamily="2" charset="-122"/>
              </a:rPr>
              <a:t>F</a:t>
            </a:r>
            <a:r>
              <a:rPr lang="zh-CN" altLang="en-US" sz="2000" b="1" smtClean="0">
                <a:latin typeface="宋体" pitchFamily="2" charset="-122"/>
                <a:ea typeface="宋体" pitchFamily="2" charset="-122"/>
              </a:rPr>
              <a:t>和</a:t>
            </a:r>
            <a:r>
              <a:rPr lang="zh-CN" altLang="en-US" sz="2000" b="1" smtClean="0">
                <a:latin typeface="宋体" pitchFamily="2" charset="-122"/>
                <a:ea typeface="宋体" pitchFamily="2" charset="-122"/>
                <a:sym typeface="Symbol"/>
              </a:rPr>
              <a:t></a:t>
            </a:r>
            <a:r>
              <a:rPr lang="zh-CN" altLang="en-US" sz="2000" b="1" baseline="-25000" smtClean="0">
                <a:latin typeface="宋体" pitchFamily="2" charset="-122"/>
                <a:ea typeface="宋体" pitchFamily="2" charset="-122"/>
              </a:rPr>
              <a:t>𝐸</a:t>
            </a:r>
            <a:r>
              <a:rPr lang="zh-CN" altLang="en-US" sz="2000" b="1" smtClean="0"/>
              <a:t>；</a:t>
            </a:r>
            <a:endParaRPr lang="en-US" altLang="zh-CN" sz="2000" b="1" dirty="0" smtClean="0"/>
          </a:p>
          <a:p>
            <a:pPr>
              <a:lnSpc>
                <a:spcPct val="130000"/>
              </a:lnSpc>
            </a:pPr>
            <a:r>
              <a:rPr lang="zh-CN" altLang="en-US" sz="2000" b="1" dirty="0" smtClean="0"/>
              <a:t>第三步，选择</a:t>
            </a:r>
            <a:r>
              <a:rPr lang="zh-CN" altLang="en-US" sz="2000" b="1" smtClean="0"/>
              <a:t>一个合适的比例尺，将各待定点作为坐标原点建立坐标系，</a:t>
            </a:r>
            <a:endParaRPr lang="en-US" altLang="zh-CN" sz="2000" b="1" smtClean="0"/>
          </a:p>
          <a:p>
            <a:pPr>
              <a:lnSpc>
                <a:spcPct val="130000"/>
              </a:lnSpc>
            </a:pPr>
            <a:r>
              <a:rPr lang="zh-CN" altLang="en-US" sz="2000" b="1" smtClean="0"/>
              <a:t>再按各自的误差椭圆三参数绘出点</a:t>
            </a:r>
            <a:r>
              <a:rPr lang="zh-CN" altLang="en-US" sz="2000" b="1" dirty="0" smtClean="0"/>
              <a:t>位</a:t>
            </a:r>
            <a:r>
              <a:rPr lang="zh-CN" altLang="en-US" sz="2000" b="1" smtClean="0"/>
              <a:t>误差椭圆。（</a:t>
            </a:r>
            <a:r>
              <a:rPr lang="zh-CN" altLang="en-US" sz="2000" b="1" smtClean="0">
                <a:solidFill>
                  <a:srgbClr val="FF0000"/>
                </a:solidFill>
              </a:rPr>
              <a:t>离已知点越远椭圆越大</a:t>
            </a:r>
            <a:r>
              <a:rPr lang="zh-CN" altLang="en-US" sz="2000" b="1" smtClean="0"/>
              <a:t>）</a:t>
            </a:r>
            <a:endParaRPr lang="zh-CN" altLang="en-US" sz="2000" b="1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42852"/>
            <a:ext cx="792961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应用示例</a:t>
            </a:r>
            <a:r>
              <a:rPr lang="en-US" altLang="zh-CN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同一套数据严密平差和不</a:t>
            </a:r>
            <a:r>
              <a:rPr lang="zh-CN" altLang="en-US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严密平差所得精度结果比较</a:t>
            </a:r>
            <a:endParaRPr lang="zh-CN" altLang="en-US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768" y="142852"/>
            <a:ext cx="178595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P185 </a:t>
            </a:r>
            <a:r>
              <a:rPr lang="zh-CN" altLang="en-US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例</a:t>
            </a:r>
            <a:r>
              <a:rPr lang="en-US" altLang="zh-CN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8-4</a:t>
            </a:r>
            <a:r>
              <a:rPr lang="zh-CN" altLang="en-US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7542" name="Picture 22" descr="C:\Users\wsh\AppData\Roaming\Tencent\Users\291099149\QQ\WinTemp\RichOle\18}U@7DL_5~W0`E8PFEGNN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42918"/>
            <a:ext cx="8215370" cy="3820240"/>
          </a:xfrm>
          <a:prstGeom prst="rect">
            <a:avLst/>
          </a:prstGeom>
          <a:noFill/>
        </p:spPr>
      </p:pic>
      <p:pic>
        <p:nvPicPr>
          <p:cNvPr id="107544" name="Picture 24" descr="C:\Users\wsh\AppData\Roaming\Tencent\Users\291099149\QQ\WinTemp\RichOle\CGHWY2D8H)BYAG4M0{1KY8I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1" y="4464646"/>
            <a:ext cx="6286545" cy="2393354"/>
          </a:xfrm>
          <a:prstGeom prst="rect">
            <a:avLst/>
          </a:prstGeom>
          <a:noFill/>
        </p:spPr>
      </p:pic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流程图: 过程 7"/>
          <p:cNvSpPr/>
          <p:nvPr/>
        </p:nvSpPr>
        <p:spPr>
          <a:xfrm>
            <a:off x="428596" y="642918"/>
            <a:ext cx="785818" cy="285752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smtClean="0">
                <a:solidFill>
                  <a:schemeClr val="tx1"/>
                </a:solidFill>
              </a:rPr>
              <a:t>[</a:t>
            </a:r>
            <a:r>
              <a:rPr lang="zh-CN" altLang="en-US" sz="1200" b="1" smtClean="0">
                <a:solidFill>
                  <a:schemeClr val="tx1"/>
                </a:solidFill>
              </a:rPr>
              <a:t>例</a:t>
            </a:r>
            <a:r>
              <a:rPr lang="en-US" altLang="zh-CN" sz="1200" b="1" smtClean="0">
                <a:solidFill>
                  <a:schemeClr val="tx1"/>
                </a:solidFill>
              </a:rPr>
              <a:t>8-4]</a:t>
            </a:r>
            <a:endParaRPr lang="zh-CN" altLang="en-US" sz="1200" b="1">
              <a:solidFill>
                <a:schemeClr val="tx1"/>
              </a:solidFill>
            </a:endParaRPr>
          </a:p>
        </p:txBody>
      </p:sp>
      <p:sp>
        <p:nvSpPr>
          <p:cNvPr id="9" name="流程图: 过程 8"/>
          <p:cNvSpPr/>
          <p:nvPr/>
        </p:nvSpPr>
        <p:spPr>
          <a:xfrm>
            <a:off x="1214414" y="714356"/>
            <a:ext cx="571504" cy="214314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流程图: 过程 10"/>
          <p:cNvSpPr/>
          <p:nvPr/>
        </p:nvSpPr>
        <p:spPr>
          <a:xfrm>
            <a:off x="6786578" y="3143248"/>
            <a:ext cx="571504" cy="214314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6715140" y="3000372"/>
            <a:ext cx="785818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图</a:t>
            </a:r>
            <a:r>
              <a:rPr lang="en-US" altLang="zh-CN" sz="11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8-11</a:t>
            </a:r>
            <a:endParaRPr lang="zh-CN" altLang="en-US" sz="11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71538" y="642918"/>
            <a:ext cx="785818" cy="312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如图</a:t>
            </a:r>
            <a:r>
              <a:rPr lang="en-US" altLang="zh-CN" sz="11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8-11</a:t>
            </a:r>
            <a:endParaRPr lang="zh-CN" altLang="en-US" sz="11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5" name="Picture 1" descr="C:\Users\wsh\AppData\Roaming\Tencent\Users\291099149\QQ\WinTemp\RichOle\O8PG{6CB18RR4{]{U3PR_C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1136"/>
            <a:ext cx="8072494" cy="6664012"/>
          </a:xfrm>
          <a:prstGeom prst="rect">
            <a:avLst/>
          </a:prstGeom>
          <a:noFill/>
        </p:spPr>
      </p:pic>
      <p:pic>
        <p:nvPicPr>
          <p:cNvPr id="3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69" name="Picture 1" descr="C:\Users\wsh\AppData\Roaming\Tencent\Users\291099149\QQ\WinTemp\RichOle\)RUSI@CZ8}KKDBGWM`D9DW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7467668" cy="3643316"/>
          </a:xfrm>
          <a:prstGeom prst="rect">
            <a:avLst/>
          </a:prstGeom>
          <a:noFill/>
        </p:spPr>
      </p:pic>
      <p:pic>
        <p:nvPicPr>
          <p:cNvPr id="109570" name="Picture 2" descr="C:\Users\wsh\AppData\Roaming\Tencent\Users\291099149\QQ\WinTemp\RichOle\KS2X]0SRWV2_A8D85)DJZY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643314"/>
            <a:ext cx="8383292" cy="3071834"/>
          </a:xfrm>
          <a:prstGeom prst="rect">
            <a:avLst/>
          </a:prstGeom>
          <a:noFill/>
        </p:spPr>
      </p:pic>
      <p:pic>
        <p:nvPicPr>
          <p:cNvPr id="110594" name="Picture 2" descr="C:\Users\wsh\AppData\Roaming\Tencent\Users\291099149\QQ\WinTemp\RichOle\TCT_{USCYU%`1V@{OW@$K6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4714884"/>
            <a:ext cx="2457450" cy="352425"/>
          </a:xfrm>
          <a:prstGeom prst="rect">
            <a:avLst/>
          </a:prstGeom>
          <a:noFill/>
        </p:spPr>
      </p:pic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流程图: 过程 7"/>
          <p:cNvSpPr/>
          <p:nvPr/>
        </p:nvSpPr>
        <p:spPr>
          <a:xfrm>
            <a:off x="4143372" y="5643578"/>
            <a:ext cx="642942" cy="214314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4071934" y="5572140"/>
            <a:ext cx="785818" cy="308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图</a:t>
            </a:r>
            <a:r>
              <a:rPr lang="en-US" altLang="zh-CN" sz="12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8-12</a:t>
            </a:r>
            <a:r>
              <a:rPr lang="zh-CN" altLang="en-US" sz="12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2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3" name="Picture 1" descr="C:\Users\wsh\AppData\Roaming\Tencent\Users\291099149\QQ\WinTemp\RichOle\LRH6HEV9)G{@OAJ~PD62UK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9072764" cy="5000660"/>
          </a:xfrm>
          <a:prstGeom prst="rect">
            <a:avLst/>
          </a:prstGeom>
          <a:noFill/>
        </p:spPr>
      </p:pic>
      <p:pic>
        <p:nvPicPr>
          <p:cNvPr id="3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4214810" y="1142984"/>
            <a:ext cx="785818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4167867" y="1104405"/>
            <a:ext cx="785818" cy="308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图</a:t>
            </a:r>
            <a:r>
              <a:rPr lang="en-US" altLang="zh-CN" sz="12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8-12</a:t>
            </a:r>
            <a:endParaRPr lang="zh-CN" altLang="en-US" sz="12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500826" y="4643446"/>
            <a:ext cx="857256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572264" y="4643446"/>
            <a:ext cx="785818" cy="290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图</a:t>
            </a:r>
            <a:r>
              <a:rPr lang="en-US" altLang="zh-CN" sz="11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8-12</a:t>
            </a:r>
            <a:endParaRPr lang="zh-CN" altLang="en-US" sz="11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09625"/>
            <a:ext cx="91440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"/>
          <p:cNvSpPr/>
          <p:nvPr/>
        </p:nvSpPr>
        <p:spPr>
          <a:xfrm>
            <a:off x="3787170" y="324433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误差椭圆绘制</a:t>
            </a:r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42852"/>
            <a:ext cx="635795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应用示例</a:t>
            </a:r>
            <a:r>
              <a:rPr lang="en-US" altLang="zh-CN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3</a:t>
            </a:r>
            <a:r>
              <a:rPr lang="zh-CN" altLang="en-US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：</a:t>
            </a: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导线网误差椭圆</a:t>
            </a:r>
            <a:endParaRPr lang="zh-CN" altLang="en-US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555" b="3136"/>
          <a:stretch>
            <a:fillRect/>
          </a:stretch>
        </p:blipFill>
        <p:spPr bwMode="auto">
          <a:xfrm>
            <a:off x="571471" y="464148"/>
            <a:ext cx="7643867" cy="510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142852"/>
            <a:ext cx="3097323" cy="4173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应用示例</a:t>
            </a:r>
            <a:r>
              <a:rPr lang="en-US" altLang="zh-CN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4</a:t>
            </a:r>
            <a:r>
              <a:rPr lang="zh-CN" altLang="en-US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：</a:t>
            </a:r>
            <a:r>
              <a:rPr lang="zh-CN" altLang="en-US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+mj-cs"/>
              </a:rPr>
              <a:t>边角网误差椭圆</a:t>
            </a:r>
            <a:endParaRPr lang="zh-CN" altLang="en-US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5372080"/>
            <a:ext cx="8501090" cy="1485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由上图可见，点位误差椭圆不仅与观测质量有关，也与待定点与已知点的距离有关，距离近则精度高，误差椭圆小；距离远则精度低，误差椭圆大。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477CA5C-8066-484C-8263-C2F4AAF7918E}" type="slidenum">
              <a:rPr lang="en-US" altLang="zh-CN" smtClean="0">
                <a:ea typeface="宋体" charset="-122"/>
              </a:rPr>
              <a:pPr/>
              <a:t>28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85794"/>
            <a:ext cx="9144000" cy="6072206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3200" b="1" smtClean="0">
                <a:solidFill>
                  <a:srgbClr val="193B30"/>
                </a:solidFill>
                <a:latin typeface="+mj-ea"/>
                <a:ea typeface="+mj-ea"/>
                <a:cs typeface="+mj-cs"/>
                <a:sym typeface="Symbol" pitchFamily="18" charset="2"/>
              </a:rPr>
              <a:t>  </a:t>
            </a:r>
            <a:r>
              <a:rPr lang="zh-CN" altLang="en-US" sz="2400" b="1" smtClean="0">
                <a:solidFill>
                  <a:srgbClr val="FF0000"/>
                </a:solidFill>
                <a:sym typeface="Symbol" pitchFamily="18" charset="2"/>
              </a:rPr>
              <a:t>点</a:t>
            </a:r>
            <a:r>
              <a:rPr lang="zh-CN" altLang="en-US" sz="2400" b="1" dirty="0" smtClean="0">
                <a:solidFill>
                  <a:srgbClr val="FF0000"/>
                </a:solidFill>
                <a:sym typeface="Symbol" pitchFamily="18" charset="2"/>
              </a:rPr>
              <a:t>位误差椭圆</a:t>
            </a:r>
            <a:r>
              <a:rPr lang="zh-CN" altLang="en-US" sz="2400" b="1" dirty="0" smtClean="0">
                <a:solidFill>
                  <a:schemeClr val="accent1">
                    <a:lumMod val="75000"/>
                  </a:schemeClr>
                </a:solidFill>
                <a:sym typeface="Symbol" pitchFamily="18" charset="2"/>
              </a:rPr>
              <a:t>－</a:t>
            </a:r>
            <a:r>
              <a:rPr lang="en-US" altLang="zh-CN" sz="2400" b="1" dirty="0" smtClean="0">
                <a:solidFill>
                  <a:schemeClr val="accent1">
                    <a:lumMod val="75000"/>
                  </a:schemeClr>
                </a:solidFill>
                <a:sym typeface="Symbol" pitchFamily="18" charset="2"/>
              </a:rPr>
              <a:t>-</a:t>
            </a:r>
            <a:r>
              <a:rPr lang="zh-CN" altLang="en-US" sz="2400" b="1" dirty="0" smtClean="0">
                <a:solidFill>
                  <a:schemeClr val="accent1">
                    <a:lumMod val="75000"/>
                  </a:schemeClr>
                </a:solidFill>
                <a:sym typeface="Symbol" pitchFamily="18" charset="2"/>
              </a:rPr>
              <a:t>待定点对已知点的点位精度情况</a:t>
            </a:r>
          </a:p>
          <a:p>
            <a:pPr eaLnBrk="1" hangingPunct="1">
              <a:buNone/>
            </a:pPr>
            <a:r>
              <a:rPr lang="zh-CN" altLang="en-US" sz="2400" b="1" dirty="0" smtClean="0">
                <a:solidFill>
                  <a:srgbClr val="FF0000"/>
                </a:solidFill>
                <a:sym typeface="Symbol" pitchFamily="18" charset="2"/>
              </a:rPr>
              <a:t>   相对误差椭圆</a:t>
            </a:r>
            <a:r>
              <a:rPr lang="zh-CN" altLang="en-US" sz="2400" b="1" dirty="0" smtClean="0">
                <a:solidFill>
                  <a:schemeClr val="accent1">
                    <a:lumMod val="75000"/>
                  </a:schemeClr>
                </a:solidFill>
                <a:sym typeface="Symbol" pitchFamily="18" charset="2"/>
              </a:rPr>
              <a:t>－</a:t>
            </a:r>
            <a:r>
              <a:rPr lang="en-US" altLang="zh-CN" sz="2400" b="1" dirty="0" smtClean="0">
                <a:solidFill>
                  <a:schemeClr val="accent1">
                    <a:lumMod val="75000"/>
                  </a:schemeClr>
                </a:solidFill>
                <a:sym typeface="Symbol" pitchFamily="18" charset="2"/>
              </a:rPr>
              <a:t>-</a:t>
            </a:r>
            <a:r>
              <a:rPr lang="zh-CN" altLang="en-US" sz="2400" b="1" dirty="0" smtClean="0">
                <a:solidFill>
                  <a:schemeClr val="accent1">
                    <a:lumMod val="75000"/>
                  </a:schemeClr>
                </a:solidFill>
                <a:sym typeface="Symbol" pitchFamily="18" charset="2"/>
              </a:rPr>
              <a:t>两个待定点之间相对位置的精度情况</a:t>
            </a:r>
          </a:p>
          <a:p>
            <a:pPr eaLnBrk="1" hangingPunct="1">
              <a:buNone/>
            </a:pPr>
            <a:endParaRPr lang="zh-CN" altLang="en-US" sz="2400" dirty="0" smtClean="0">
              <a:sym typeface="Symbol" pitchFamily="18" charset="2"/>
            </a:endParaRPr>
          </a:p>
          <a:p>
            <a:pPr eaLnBrk="1" hangingPunct="1">
              <a:buNone/>
            </a:pPr>
            <a:r>
              <a:rPr lang="zh-CN" alt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设两待定点</a:t>
            </a:r>
            <a:r>
              <a:rPr lang="en-US" altLang="zh-CN" sz="2800" dirty="0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k</a:t>
            </a:r>
            <a:r>
              <a:rPr lang="zh-CN" alt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、</a:t>
            </a:r>
            <a:r>
              <a:rPr lang="en-US" altLang="zh-CN" sz="2800" dirty="0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t</a:t>
            </a:r>
            <a:r>
              <a:rPr lang="zh-CN" alt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，</a:t>
            </a:r>
            <a:r>
              <a:rPr lang="zh-CN" altLang="zh-CN" sz="2800" dirty="0" smtClean="0">
                <a:solidFill>
                  <a:schemeClr val="tx1">
                    <a:lumMod val="90000"/>
                    <a:lumOff val="10000"/>
                  </a:schemeClr>
                </a:solidFill>
                <a:sym typeface="Symbol" pitchFamily="18" charset="2"/>
              </a:rPr>
              <a:t>用坐标差表示其相对位置：</a:t>
            </a:r>
            <a:endParaRPr lang="zh-CN" altLang="en-US" sz="2800" dirty="0" smtClean="0">
              <a:solidFill>
                <a:schemeClr val="tx1">
                  <a:lumMod val="90000"/>
                  <a:lumOff val="10000"/>
                </a:schemeClr>
              </a:solidFill>
              <a:sym typeface="Symbol" pitchFamily="18" charset="2"/>
            </a:endParaRPr>
          </a:p>
        </p:txBody>
      </p:sp>
      <p:graphicFrame>
        <p:nvGraphicFramePr>
          <p:cNvPr id="16386" name="Object 4"/>
          <p:cNvGraphicFramePr>
            <a:graphicFrameLocks noChangeAspect="1"/>
          </p:cNvGraphicFramePr>
          <p:nvPr/>
        </p:nvGraphicFramePr>
        <p:xfrm>
          <a:off x="428596" y="3429000"/>
          <a:ext cx="8045450" cy="2420938"/>
        </p:xfrm>
        <a:graphic>
          <a:graphicData uri="http://schemas.openxmlformats.org/presentationml/2006/ole">
            <p:oleObj spid="_x0000_s37890" name="公式" r:id="rId3" imgW="3124080" imgH="939600" progId="Equation.3">
              <p:embed/>
            </p:oleObj>
          </a:graphicData>
        </a:graphic>
      </p:graphicFrame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0"/>
            <a:ext cx="4214810" cy="664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 smtClean="0">
                <a:solidFill>
                  <a:srgbClr val="193B30"/>
                </a:solidFill>
                <a:latin typeface="+mj-ea"/>
                <a:ea typeface="+mj-ea"/>
                <a:sym typeface="Symbol" pitchFamily="18" charset="2"/>
              </a:rPr>
              <a:t>8.4  </a:t>
            </a:r>
            <a:r>
              <a:rPr lang="zh-CN" altLang="en-US" sz="3200" b="1" smtClean="0">
                <a:solidFill>
                  <a:srgbClr val="193B30"/>
                </a:solidFill>
                <a:latin typeface="+mj-ea"/>
                <a:ea typeface="+mj-ea"/>
                <a:sym typeface="Symbol" pitchFamily="18" charset="2"/>
              </a:rPr>
              <a:t>相对误差椭圆</a:t>
            </a:r>
            <a:endParaRPr lang="zh-CN" altLang="en-US" sz="3200" dirty="0">
              <a:solidFill>
                <a:schemeClr val="tx1">
                  <a:lumMod val="90000"/>
                  <a:lumOff val="10000"/>
                </a:schemeClr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0DC261C-A91C-4725-9B6F-B602B33D23F0}" type="slidenum">
              <a:rPr lang="en-US" altLang="zh-CN" smtClean="0">
                <a:ea typeface="宋体" charset="-122"/>
              </a:rPr>
              <a:pPr/>
              <a:t>29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800" b="1" dirty="0" smtClean="0">
                <a:solidFill>
                  <a:schemeClr val="tx1"/>
                </a:solidFill>
              </a:rPr>
              <a:t>根据协方差传播定理，有：</a:t>
            </a:r>
          </a:p>
        </p:txBody>
      </p:sp>
      <p:graphicFrame>
        <p:nvGraphicFramePr>
          <p:cNvPr id="17410" name="Object 4"/>
          <p:cNvGraphicFramePr>
            <a:graphicFrameLocks noChangeAspect="1"/>
          </p:cNvGraphicFramePr>
          <p:nvPr/>
        </p:nvGraphicFramePr>
        <p:xfrm>
          <a:off x="357158" y="785794"/>
          <a:ext cx="8223277" cy="5284514"/>
        </p:xfrm>
        <a:graphic>
          <a:graphicData uri="http://schemas.openxmlformats.org/presentationml/2006/ole">
            <p:oleObj spid="_x0000_s38914" name="公式" r:id="rId3" imgW="2628720" imgH="1688760" progId="Equation.3">
              <p:embed/>
            </p:oleObj>
          </a:graphicData>
        </a:graphic>
      </p:graphicFrame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42" name="Object 3"/>
          <p:cNvGraphicFramePr>
            <a:graphicFrameLocks noChangeAspect="1"/>
          </p:cNvGraphicFramePr>
          <p:nvPr/>
        </p:nvGraphicFramePr>
        <p:xfrm>
          <a:off x="285720" y="714356"/>
          <a:ext cx="7643866" cy="2310552"/>
        </p:xfrm>
        <a:graphic>
          <a:graphicData uri="http://schemas.openxmlformats.org/presentationml/2006/ole">
            <p:oleObj spid="_x0000_s61442" name="公式" r:id="rId3" imgW="3276360" imgH="99036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2844" y="3143248"/>
            <a:ext cx="9001156" cy="1005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即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P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点的点位误差，等于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P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点在</a:t>
            </a:r>
            <a:r>
              <a:rPr lang="en-US" altLang="zh-CN" sz="240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x</a:t>
            </a:r>
            <a:r>
              <a:rPr lang="zh-CN" altLang="en-US" sz="240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轴方向的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方差及在</a:t>
            </a:r>
            <a:r>
              <a:rPr lang="en-US" altLang="zh-CN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Y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轴上的方差之和。</a:t>
            </a:r>
            <a:endParaRPr lang="zh-CN" altLang="en-US" sz="24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44" y="4357694"/>
            <a:ext cx="8786842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点位误差是一种平均精度。但实际上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P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点在每一个方向上的中误差（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位差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）的大小分布近似于一个椭圆的形状，我们称之为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误差椭圆。即位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差的分布是随着方向而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变化的，且具有最大位差（椭圆长半轴</a:t>
            </a:r>
            <a:r>
              <a:rPr lang="en-US" altLang="zh-CN" sz="2400" smtClean="0">
                <a:latin typeface="微软雅黑" pitchFamily="34" charset="-122"/>
                <a:ea typeface="微软雅黑" pitchFamily="34" charset="-122"/>
              </a:rPr>
              <a:t>E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）和最小位差（椭圆短半轴</a:t>
            </a:r>
            <a:r>
              <a:rPr lang="en-US" altLang="zh-CN" sz="2400" smtClean="0">
                <a:latin typeface="微软雅黑" pitchFamily="34" charset="-122"/>
                <a:ea typeface="微软雅黑" pitchFamily="34" charset="-122"/>
              </a:rPr>
              <a:t>F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）。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7B773F5-9C49-4B3B-A917-5DF7F9246623}" type="slidenum">
              <a:rPr lang="en-US" altLang="zh-CN" smtClean="0">
                <a:ea typeface="宋体" charset="-122"/>
              </a:rPr>
              <a:pPr/>
              <a:t>30</a:t>
            </a:fld>
            <a:endParaRPr lang="en-US" altLang="zh-CN" smtClean="0">
              <a:ea typeface="宋体" charset="-122"/>
            </a:endParaRPr>
          </a:p>
        </p:txBody>
      </p:sp>
      <p:graphicFrame>
        <p:nvGraphicFramePr>
          <p:cNvPr id="18434" name="Object 4"/>
          <p:cNvGraphicFramePr>
            <a:graphicFrameLocks noChangeAspect="1"/>
          </p:cNvGraphicFramePr>
          <p:nvPr>
            <p:ph type="body" idx="1"/>
          </p:nvPr>
        </p:nvGraphicFramePr>
        <p:xfrm>
          <a:off x="1071538" y="785794"/>
          <a:ext cx="5857875" cy="3786188"/>
        </p:xfrm>
        <a:graphic>
          <a:graphicData uri="http://schemas.openxmlformats.org/presentationml/2006/ole">
            <p:oleObj spid="_x0000_s39938" name="公式" r:id="rId3" imgW="2908080" imgH="187956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0034" y="0"/>
            <a:ext cx="6357982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K</a:t>
            </a:r>
            <a:r>
              <a:rPr lang="zh-CN" altLang="en-US" sz="28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8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r>
              <a:rPr lang="zh-CN" altLang="en-US" sz="28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两点</a:t>
            </a:r>
            <a:r>
              <a:rPr lang="zh-CN" altLang="en-US" sz="2800" b="1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相对误差椭圆三参数</a:t>
            </a:r>
            <a:r>
              <a:rPr lang="zh-CN" altLang="en-US" sz="28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2800" b="1" dirty="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4857760"/>
            <a:ext cx="9001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       相对误差椭圆三参数的计算方法与点位误差椭圆的相同，只是使用的协因数是基于两点坐标差经协因数传播后得到的。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7" name="Picture 1" descr="C:\Users\wsh\AppData\Roaming\Tencent\Users\291099149\QQ\WinTemp\RichOle\A3QZJ8[JWM~VIGO77S@]X[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543925" cy="3724275"/>
          </a:xfrm>
          <a:prstGeom prst="rect">
            <a:avLst/>
          </a:prstGeom>
          <a:noFill/>
        </p:spPr>
      </p:pic>
      <p:pic>
        <p:nvPicPr>
          <p:cNvPr id="116738" name="Picture 2" descr="C:\Users\wsh\AppData\Roaming\Tencent\Users\291099149\QQ\WinTemp\RichOle\$18)P5O40{LO4QQ48JL@6R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3" y="3929066"/>
            <a:ext cx="7136959" cy="2928934"/>
          </a:xfrm>
          <a:prstGeom prst="rect">
            <a:avLst/>
          </a:prstGeom>
          <a:noFill/>
        </p:spPr>
      </p:pic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1" name="Picture 1" descr="C:\Users\wsh\AppData\Roaming\Tencent\Users\291099149\QQ\WinTemp\RichOle\OXZRY1)AS7%]KOA90)G8``U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142852"/>
            <a:ext cx="7215238" cy="5850972"/>
          </a:xfrm>
          <a:prstGeom prst="rect">
            <a:avLst/>
          </a:prstGeom>
          <a:noFill/>
        </p:spPr>
      </p:pic>
      <p:sp>
        <p:nvSpPr>
          <p:cNvPr id="11776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7" name="图片 6" descr="图片3.png"/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8597" y="6029664"/>
            <a:ext cx="5214974" cy="6781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5" name="Picture 1" descr="C:\Users\wsh\AppData\Roaming\Tencent\Users\291099149\QQ\WinTemp\RichOle\7A`XCV~X781(ZBNY2)_K0A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8659424" cy="435771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214290"/>
            <a:ext cx="5357850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用计算的方法求</a:t>
            </a:r>
            <a:r>
              <a:rPr lang="en-US" altLang="zh-CN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P</a:t>
            </a:r>
            <a:r>
              <a:rPr lang="en-US" altLang="zh-CN" sz="1600" b="1" baseline="-25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P</a:t>
            </a:r>
            <a:r>
              <a:rPr lang="en-US" altLang="zh-CN" sz="1600" b="1" baseline="-250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边的相对精度</a:t>
            </a:r>
            <a:endParaRPr lang="zh-CN" altLang="en-US" sz="16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6392846" cy="611170"/>
          </a:xfrm>
        </p:spPr>
        <p:txBody>
          <a:bodyPr/>
          <a:lstStyle/>
          <a:p>
            <a:r>
              <a:rPr lang="en-US" altLang="zh-CN" sz="3200" smtClean="0">
                <a:latin typeface="+mj-ea"/>
                <a:ea typeface="+mj-ea"/>
                <a:sym typeface="Symbol" pitchFamily="18" charset="2"/>
              </a:rPr>
              <a:t>8.5 </a:t>
            </a:r>
            <a:r>
              <a:rPr sz="3200" dirty="0" smtClean="0">
                <a:latin typeface="+mj-ea"/>
                <a:ea typeface="+mj-ea"/>
                <a:sym typeface="Symbol" pitchFamily="18" charset="2"/>
              </a:rPr>
              <a:t>点位落入误差椭圆内的概率</a:t>
            </a:r>
          </a:p>
        </p:txBody>
      </p:sp>
      <p:sp>
        <p:nvSpPr>
          <p:cNvPr id="19461" name="灯片编号占位符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8B92A75-4E07-42B2-ABB3-9B0A7797D318}" type="slidenum">
              <a:rPr lang="en-US" altLang="zh-CN" smtClean="0">
                <a:ea typeface="宋体" charset="-122"/>
              </a:rPr>
              <a:pPr/>
              <a:t>34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194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aphicFrame>
        <p:nvGraphicFramePr>
          <p:cNvPr id="19458" name="Object 1"/>
          <p:cNvGraphicFramePr>
            <a:graphicFrameLocks noChangeAspect="1"/>
          </p:cNvGraphicFramePr>
          <p:nvPr/>
        </p:nvGraphicFramePr>
        <p:xfrm>
          <a:off x="0" y="1571612"/>
          <a:ext cx="9028112" cy="947737"/>
        </p:xfrm>
        <a:graphic>
          <a:graphicData uri="http://schemas.openxmlformats.org/presentationml/2006/ole">
            <p:oleObj spid="_x0000_s40962" name="公式" r:id="rId3" imgW="5359320" imgH="558720" progId="Equation.3">
              <p:embed/>
            </p:oleObj>
          </a:graphicData>
        </a:graphic>
      </p:graphicFrame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349250" y="3082925"/>
          <a:ext cx="8315325" cy="3330575"/>
        </p:xfrm>
        <a:graphic>
          <a:graphicData uri="http://schemas.openxmlformats.org/presentationml/2006/ole">
            <p:oleObj spid="_x0000_s40963" name="公式" r:id="rId4" imgW="4431960" imgH="176508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4282" y="785794"/>
            <a:ext cx="5143536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二维正态分布的联合概率密度函数：</a:t>
            </a:r>
            <a:endParaRPr lang="zh-CN" altLang="en-US" sz="2400" b="1" dirty="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灯片编号占位符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DAD3CA2-77E2-4A14-BE9D-52415BC9C459}" type="slidenum">
              <a:rPr lang="en-US" altLang="zh-CN" smtClean="0">
                <a:ea typeface="宋体" charset="-122"/>
              </a:rPr>
              <a:pPr/>
              <a:t>35</a:t>
            </a:fld>
            <a:endParaRPr lang="en-US" altLang="zh-CN" smtClean="0">
              <a:ea typeface="宋体" charset="-122"/>
            </a:endParaRPr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214282" y="214290"/>
          <a:ext cx="8572500" cy="1957388"/>
        </p:xfrm>
        <a:graphic>
          <a:graphicData uri="http://schemas.openxmlformats.org/presentationml/2006/ole">
            <p:oleObj spid="_x0000_s120834" name="公式" r:id="rId3" imgW="3987720" imgH="914400" progId="Equation.3">
              <p:embed/>
            </p:oleObj>
          </a:graphicData>
        </a:graphic>
      </p:graphicFrame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785786" y="2357430"/>
          <a:ext cx="6370638" cy="2797175"/>
        </p:xfrm>
        <a:graphic>
          <a:graphicData uri="http://schemas.openxmlformats.org/presentationml/2006/ole">
            <p:oleObj spid="_x0000_s120835" name="公式" r:id="rId4" imgW="3200400" imgH="1396800" progId="Equation.3">
              <p:embed/>
            </p:oleObj>
          </a:graphicData>
        </a:graphic>
      </p:graphicFrame>
      <p:sp>
        <p:nvSpPr>
          <p:cNvPr id="20485" name="TextBox 4"/>
          <p:cNvSpPr txBox="1">
            <a:spLocks noChangeArrowheads="1"/>
          </p:cNvSpPr>
          <p:nvPr/>
        </p:nvSpPr>
        <p:spPr bwMode="auto">
          <a:xfrm>
            <a:off x="0" y="5286388"/>
            <a:ext cx="8429652" cy="961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smtClean="0">
                <a:latin typeface="+mn-ea"/>
                <a:ea typeface="+mn-ea"/>
              </a:rPr>
              <a:t>      该</a:t>
            </a:r>
            <a:r>
              <a:rPr lang="zh-CN" altLang="en-US" sz="2000" b="1" dirty="0">
                <a:latin typeface="+mn-ea"/>
                <a:ea typeface="+mn-ea"/>
              </a:rPr>
              <a:t>标准椭圆称为标准误差椭圆或中误差曲线，其长半轴正好等于位差最大值</a:t>
            </a:r>
            <a:r>
              <a:rPr lang="en-US" altLang="zh-CN" sz="2000" b="1" dirty="0">
                <a:latin typeface="+mn-ea"/>
                <a:ea typeface="+mn-ea"/>
              </a:rPr>
              <a:t>E</a:t>
            </a:r>
            <a:r>
              <a:rPr lang="zh-CN" altLang="en-US" sz="2000" b="1" dirty="0">
                <a:latin typeface="+mn-ea"/>
                <a:ea typeface="+mn-ea"/>
              </a:rPr>
              <a:t>，短半轴等于</a:t>
            </a:r>
            <a:r>
              <a:rPr lang="en-US" altLang="zh-CN" sz="2000" b="1" dirty="0">
                <a:latin typeface="+mn-ea"/>
                <a:ea typeface="+mn-ea"/>
              </a:rPr>
              <a:t>F</a:t>
            </a:r>
            <a:r>
              <a:rPr lang="zh-CN" altLang="en-US" sz="2000" b="1" dirty="0">
                <a:latin typeface="+mn-ea"/>
                <a:ea typeface="+mn-ea"/>
              </a:rPr>
              <a:t>，所以用该误差椭圆取代中误差曲线。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箭头连接符 1"/>
          <p:cNvCxnSpPr/>
          <p:nvPr/>
        </p:nvCxnSpPr>
        <p:spPr>
          <a:xfrm>
            <a:off x="5003800" y="3187700"/>
            <a:ext cx="3600450" cy="0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2"/>
          <p:cNvCxnSpPr/>
          <p:nvPr/>
        </p:nvCxnSpPr>
        <p:spPr>
          <a:xfrm flipV="1">
            <a:off x="6732588" y="1200150"/>
            <a:ext cx="0" cy="3959225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82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699418" y="1058336"/>
            <a:ext cx="379206" cy="36933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noFill/>
                <a:latin typeface="+mn-lt"/>
                <a:ea typeface="+mn-ea"/>
              </a:rPr>
              <a:t> </a:t>
            </a:r>
          </a:p>
        </p:txBody>
      </p:sp>
      <p:sp>
        <p:nvSpPr>
          <p:cNvPr id="5" name="TextBox 1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8363641" y="3166357"/>
            <a:ext cx="382605" cy="369332"/>
          </a:xfrm>
          <a:prstGeom prst="rect">
            <a:avLst/>
          </a:prstGeom>
          <a:blipFill>
            <a:blip r:embed="rId3"/>
            <a:stretch>
              <a:fillRect b="-6557"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noFill/>
                <a:latin typeface="+mn-lt"/>
                <a:ea typeface="+mn-ea"/>
              </a:rPr>
              <a:t> </a:t>
            </a:r>
          </a:p>
        </p:txBody>
      </p:sp>
      <p:sp>
        <p:nvSpPr>
          <p:cNvPr id="6" name="Line 54"/>
          <p:cNvSpPr>
            <a:spLocks noChangeShapeType="1"/>
          </p:cNvSpPr>
          <p:nvPr/>
        </p:nvSpPr>
        <p:spPr bwMode="auto">
          <a:xfrm rot="2280000" flipH="1">
            <a:off x="6802438" y="788988"/>
            <a:ext cx="14287" cy="4643437"/>
          </a:xfrm>
          <a:prstGeom prst="line">
            <a:avLst/>
          </a:prstGeom>
          <a:noFill/>
          <a:ln w="28575">
            <a:solidFill>
              <a:srgbClr val="92D05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Line 54"/>
          <p:cNvSpPr>
            <a:spLocks noChangeShapeType="1"/>
          </p:cNvSpPr>
          <p:nvPr/>
        </p:nvSpPr>
        <p:spPr bwMode="auto">
          <a:xfrm rot="2280000" flipH="1">
            <a:off x="5276917" y="3188393"/>
            <a:ext cx="2951163" cy="57150"/>
          </a:xfrm>
          <a:prstGeom prst="line">
            <a:avLst/>
          </a:prstGeom>
          <a:noFill/>
          <a:ln w="28575">
            <a:solidFill>
              <a:srgbClr val="92D05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 rot="2266636">
            <a:off x="5759847" y="1681648"/>
            <a:ext cx="1935999" cy="3041712"/>
          </a:xfrm>
          <a:prstGeom prst="ellipse">
            <a:avLst/>
          </a:prstGeom>
          <a:noFill/>
          <a:ln w="9525" cmpd="sng">
            <a:solidFill>
              <a:srgbClr val="193B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TextBox 56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7668800" y="1392238"/>
            <a:ext cx="402050" cy="36925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noFill/>
                <a:latin typeface="+mn-lt"/>
                <a:ea typeface="+mn-ea"/>
              </a:rPr>
              <a:t> </a:t>
            </a:r>
          </a:p>
        </p:txBody>
      </p:sp>
      <p:sp>
        <p:nvSpPr>
          <p:cNvPr id="11" name="TextBox 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637164" y="3225842"/>
            <a:ext cx="397095" cy="369332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noFill/>
                <a:latin typeface="+mn-lt"/>
                <a:ea typeface="+mn-ea"/>
              </a:rPr>
              <a:t> 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86710" y="4071942"/>
            <a:ext cx="357190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endParaRPr lang="zh-CN" altLang="en-US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 rot="2280879">
            <a:off x="5926375" y="1851133"/>
            <a:ext cx="1607321" cy="2711502"/>
          </a:xfrm>
          <a:prstGeom prst="ellipse">
            <a:avLst/>
          </a:prstGeom>
          <a:noFill/>
          <a:ln w="9525" cmpd="sng">
            <a:solidFill>
              <a:srgbClr val="193B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2262787">
            <a:off x="6204219" y="2091484"/>
            <a:ext cx="1042402" cy="2209123"/>
          </a:xfrm>
          <a:prstGeom prst="ellipse">
            <a:avLst/>
          </a:prstGeom>
          <a:noFill/>
          <a:ln w="9525" cmpd="sng">
            <a:solidFill>
              <a:srgbClr val="193B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6715140" y="2357430"/>
            <a:ext cx="785818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K=1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86578" y="1857364"/>
            <a:ext cx="785818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K=2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15206" y="1571612"/>
            <a:ext cx="785818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K=3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571480"/>
            <a:ext cx="54292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 smtClean="0"/>
              <a:t>二维正态随机变量联合分布概率密度曲面图：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857760"/>
            <a:ext cx="621507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 smtClean="0">
                <a:latin typeface="微软雅黑" pitchFamily="34" charset="-122"/>
                <a:ea typeface="微软雅黑" pitchFamily="34" charset="-122"/>
              </a:rPr>
              <a:t>在不同的高度截取二维正态分布曲面，得一组同心误差椭圆，待定点落入各误差椭圆的概率为：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19809" name="Picture 1" descr="C:\Users\wsh\AppData\Roaming\Tencent\Users\291099149\QQ\WinTemp\RichOle\UVOUXRBM5RQDLR{)}0UDPUA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5857892"/>
            <a:ext cx="6419850" cy="800100"/>
          </a:xfrm>
          <a:prstGeom prst="rect">
            <a:avLst/>
          </a:prstGeom>
          <a:noFill/>
        </p:spPr>
      </p:pic>
      <p:pic>
        <p:nvPicPr>
          <p:cNvPr id="21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22" descr="微信图片_20210215164359.jpg"/>
          <p:cNvPicPr>
            <a:picLocks noChangeAspect="1"/>
          </p:cNvPicPr>
          <p:nvPr/>
        </p:nvPicPr>
        <p:blipFill>
          <a:blip r:embed="rId8" cstate="print">
            <a:lum contrast="40000"/>
          </a:blip>
          <a:stretch>
            <a:fillRect/>
          </a:stretch>
        </p:blipFill>
        <p:spPr>
          <a:xfrm>
            <a:off x="500034" y="1285860"/>
            <a:ext cx="4280991" cy="34290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215074" y="5000636"/>
            <a:ext cx="2714644" cy="1292662"/>
          </a:xfrm>
          <a:prstGeom prst="rect">
            <a:avLst/>
          </a:prstGeom>
          <a:noFill/>
          <a:ln>
            <a:solidFill>
              <a:srgbClr val="2072A4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smtClean="0">
                <a:solidFill>
                  <a:srgbClr val="025245"/>
                </a:solidFill>
                <a:latin typeface="+mj-ea"/>
                <a:ea typeface="+mj-ea"/>
              </a:rPr>
              <a:t>平差中，使用的都是</a:t>
            </a:r>
            <a:r>
              <a:rPr lang="en-US" altLang="zh-CN" sz="2000" b="1" smtClean="0">
                <a:solidFill>
                  <a:srgbClr val="025245"/>
                </a:solidFill>
                <a:latin typeface="+mj-ea"/>
                <a:ea typeface="+mj-ea"/>
              </a:rPr>
              <a:t>K=1</a:t>
            </a:r>
            <a:r>
              <a:rPr lang="zh-CN" altLang="en-US" sz="2000" b="1" smtClean="0">
                <a:solidFill>
                  <a:srgbClr val="025245"/>
                </a:solidFill>
                <a:latin typeface="+mj-ea"/>
                <a:ea typeface="+mj-ea"/>
              </a:rPr>
              <a:t>的</a:t>
            </a:r>
            <a:r>
              <a:rPr lang="en-US" sz="2000" b="1" smtClean="0">
                <a:solidFill>
                  <a:srgbClr val="025245"/>
                </a:solidFill>
                <a:latin typeface="+mj-ea"/>
                <a:ea typeface="+mj-ea"/>
              </a:rPr>
              <a:t>标准误差椭圆</a:t>
            </a:r>
            <a:r>
              <a:rPr lang="zh-CN" altLang="en-US" sz="2000" b="1" smtClean="0">
                <a:solidFill>
                  <a:srgbClr val="025245"/>
                </a:solidFill>
                <a:latin typeface="+mj-ea"/>
                <a:ea typeface="+mj-ea"/>
              </a:rPr>
              <a:t>（</a:t>
            </a:r>
            <a:r>
              <a:rPr lang="en-US" sz="2000" b="1" smtClean="0">
                <a:solidFill>
                  <a:srgbClr val="025245"/>
                </a:solidFill>
                <a:latin typeface="+mj-ea"/>
                <a:ea typeface="+mj-ea"/>
              </a:rPr>
              <a:t>中误差椭圆</a:t>
            </a:r>
            <a:r>
              <a:rPr lang="zh-CN" altLang="en-US" sz="2000" b="1" smtClean="0">
                <a:solidFill>
                  <a:srgbClr val="025245"/>
                </a:solidFill>
                <a:latin typeface="+mj-ea"/>
                <a:ea typeface="+mj-ea"/>
              </a:rPr>
              <a:t>）。</a:t>
            </a:r>
            <a:endParaRPr lang="zh-CN" altLang="en-US" sz="2000" b="1" dirty="0">
              <a:solidFill>
                <a:srgbClr val="025245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5AB5EBB-5FBE-4EB3-A782-7417EAA52B2E}" type="slidenum">
              <a:rPr lang="en-US" altLang="zh-CN" smtClean="0">
                <a:ea typeface="宋体" charset="-122"/>
              </a:rPr>
              <a:pPr/>
              <a:t>4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14356"/>
            <a:ext cx="9144000" cy="178595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zh-CN" sz="2400" smtClean="0">
                <a:solidFill>
                  <a:schemeClr val="tx1"/>
                </a:solidFill>
                <a:latin typeface="+mn-ea"/>
              </a:rPr>
              <a:t>1</a:t>
            </a:r>
            <a:r>
              <a:rPr lang="zh-CN" altLang="en-US" sz="2400" smtClean="0">
                <a:solidFill>
                  <a:schemeClr val="tx1"/>
                </a:solidFill>
                <a:latin typeface="+mn-ea"/>
              </a:rPr>
              <a:t>、</a:t>
            </a:r>
            <a:r>
              <a:rPr lang="en-US" altLang="zh-CN" sz="2400" smtClean="0">
                <a:solidFill>
                  <a:schemeClr val="tx1"/>
                </a:solidFill>
                <a:latin typeface="+mn-ea"/>
              </a:rPr>
              <a:t>P</a:t>
            </a:r>
            <a:r>
              <a:rPr lang="zh-CN" altLang="en-US" sz="2400" smtClean="0">
                <a:solidFill>
                  <a:schemeClr val="tx1"/>
                </a:solidFill>
                <a:latin typeface="+mn-ea"/>
              </a:rPr>
              <a:t>点</a:t>
            </a:r>
            <a:r>
              <a:rPr lang="zh-CN" altLang="en-US" sz="2400" b="1" smtClean="0">
                <a:solidFill>
                  <a:schemeClr val="tx1"/>
                </a:solidFill>
                <a:latin typeface="+mn-ea"/>
              </a:rPr>
              <a:t>点位误差</a:t>
            </a:r>
            <a:r>
              <a:rPr lang="zh-CN" altLang="en-US" sz="2400" smtClean="0">
                <a:solidFill>
                  <a:schemeClr val="tx1"/>
                </a:solidFill>
                <a:latin typeface="+mn-ea"/>
              </a:rPr>
              <a:t>总是</a:t>
            </a:r>
            <a:r>
              <a:rPr lang="zh-CN" altLang="en-US" sz="2400" dirty="0" smtClean="0">
                <a:solidFill>
                  <a:schemeClr val="tx1"/>
                </a:solidFill>
                <a:latin typeface="+mn-ea"/>
              </a:rPr>
              <a:t>等于点位上</a:t>
            </a:r>
            <a:r>
              <a:rPr lang="zh-CN" altLang="en-US" sz="2400" dirty="0" smtClean="0">
                <a:solidFill>
                  <a:srgbClr val="FF0000"/>
                </a:solidFill>
                <a:latin typeface="+mn-ea"/>
              </a:rPr>
              <a:t>任意两个</a:t>
            </a:r>
            <a:r>
              <a:rPr lang="zh-CN" altLang="en-US" sz="2400" smtClean="0">
                <a:solidFill>
                  <a:srgbClr val="FF0000"/>
                </a:solidFill>
                <a:latin typeface="+mn-ea"/>
              </a:rPr>
              <a:t>垂直方向</a:t>
            </a:r>
            <a:r>
              <a:rPr lang="zh-CN" altLang="en-US" sz="2400" smtClean="0">
                <a:solidFill>
                  <a:schemeClr val="tx1"/>
                </a:solidFill>
                <a:latin typeface="+mn-ea"/>
              </a:rPr>
              <a:t>上的</a:t>
            </a:r>
            <a:r>
              <a:rPr lang="zh-CN" altLang="en-US" sz="2400" dirty="0" smtClean="0">
                <a:solidFill>
                  <a:schemeClr val="tx1"/>
                </a:solidFill>
                <a:latin typeface="+mn-ea"/>
              </a:rPr>
              <a:t>位差</a:t>
            </a:r>
            <a:r>
              <a:rPr lang="zh-CN" altLang="en-US" sz="2400" smtClean="0">
                <a:solidFill>
                  <a:schemeClr val="tx1"/>
                </a:solidFill>
                <a:latin typeface="+mn-ea"/>
              </a:rPr>
              <a:t>的平方和（可参考教材</a:t>
            </a:r>
            <a:r>
              <a:rPr lang="en-US" altLang="zh-CN" sz="2400" smtClean="0">
                <a:solidFill>
                  <a:schemeClr val="tx1"/>
                </a:solidFill>
                <a:latin typeface="+mn-ea"/>
              </a:rPr>
              <a:t>P29[</a:t>
            </a:r>
            <a:r>
              <a:rPr lang="zh-CN" altLang="en-US" sz="2400" smtClean="0">
                <a:solidFill>
                  <a:schemeClr val="tx1"/>
                </a:solidFill>
                <a:latin typeface="+mn-ea"/>
              </a:rPr>
              <a:t>例</a:t>
            </a:r>
            <a:r>
              <a:rPr lang="en-US" altLang="zh-CN" sz="2400" smtClean="0">
                <a:solidFill>
                  <a:schemeClr val="tx1"/>
                </a:solidFill>
                <a:latin typeface="+mn-ea"/>
              </a:rPr>
              <a:t>3-9]</a:t>
            </a:r>
            <a:r>
              <a:rPr lang="zh-CN" altLang="en-US" sz="2400" smtClean="0">
                <a:solidFill>
                  <a:schemeClr val="tx1"/>
                </a:solidFill>
                <a:latin typeface="+mn-ea"/>
              </a:rPr>
              <a:t>）：</a:t>
            </a:r>
            <a:endParaRPr lang="zh-CN" altLang="en-US" sz="2400" dirty="0" smtClean="0">
              <a:solidFill>
                <a:schemeClr val="tx1"/>
              </a:solidFill>
              <a:latin typeface="+mn-ea"/>
            </a:endParaRPr>
          </a:p>
          <a:p>
            <a:pPr eaLnBrk="1" hangingPunct="1">
              <a:buNone/>
            </a:pPr>
            <a:endParaRPr lang="zh-CN" altLang="en-US" sz="2400" b="1" dirty="0" smtClean="0">
              <a:solidFill>
                <a:schemeClr val="tx1">
                  <a:lumMod val="90000"/>
                  <a:lumOff val="10000"/>
                </a:schemeClr>
              </a:solidFill>
              <a:latin typeface="+mn-ea"/>
            </a:endParaRPr>
          </a:p>
          <a:p>
            <a:pPr eaLnBrk="1" hangingPunct="1"/>
            <a:endParaRPr lang="zh-CN" altLang="en-US" dirty="0" smtClean="0"/>
          </a:p>
          <a:p>
            <a:pPr eaLnBrk="1" hangingPunct="1"/>
            <a:endParaRPr lang="en-US" altLang="zh-CN" dirty="0" smtClean="0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642910" y="1857364"/>
          <a:ext cx="7215238" cy="736763"/>
        </p:xfrm>
        <a:graphic>
          <a:graphicData uri="http://schemas.openxmlformats.org/presentationml/2006/ole">
            <p:oleObj spid="_x0000_s23554" name="公式" r:id="rId3" imgW="2476440" imgH="253800" progId="Equation.3">
              <p:embed/>
            </p:oleObj>
          </a:graphicData>
        </a:graphic>
      </p:graphicFrame>
      <p:graphicFrame>
        <p:nvGraphicFramePr>
          <p:cNvPr id="23555" name="Object 4"/>
          <p:cNvGraphicFramePr>
            <a:graphicFrameLocks noChangeAspect="1"/>
          </p:cNvGraphicFramePr>
          <p:nvPr/>
        </p:nvGraphicFramePr>
        <p:xfrm>
          <a:off x="357158" y="4714884"/>
          <a:ext cx="7429552" cy="1383816"/>
        </p:xfrm>
        <a:graphic>
          <a:graphicData uri="http://schemas.openxmlformats.org/presentationml/2006/ole">
            <p:oleObj spid="_x0000_s23555" name="公式" r:id="rId4" imgW="2755800" imgH="507960" progId="Equation.3">
              <p:embed/>
            </p:oleObj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1830388" y="2714625"/>
          <a:ext cx="398998" cy="500061"/>
        </p:xfrm>
        <a:graphic>
          <a:graphicData uri="http://schemas.openxmlformats.org/presentationml/2006/ole">
            <p:oleObj spid="_x0000_s23556" name="公式" r:id="rId5" imgW="228600" imgH="228600" progId="Equation.3">
              <p:embed/>
            </p:oleObj>
          </a:graphicData>
        </a:graphic>
      </p:graphicFrame>
      <p:pic>
        <p:nvPicPr>
          <p:cNvPr id="7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2714620"/>
            <a:ext cx="9144000" cy="1911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buNone/>
            </a:pPr>
            <a:r>
              <a:rPr lang="en-US" altLang="zh-CN" sz="2400" dirty="0" smtClean="0">
                <a:latin typeface="+mn-ea"/>
                <a:ea typeface="+mn-ea"/>
              </a:rPr>
              <a:t>2</a:t>
            </a:r>
            <a:r>
              <a:rPr lang="zh-CN" altLang="en-US" sz="2400" dirty="0" smtClean="0">
                <a:latin typeface="+mn-ea"/>
                <a:ea typeface="+mn-ea"/>
              </a:rPr>
              <a:t>、</a:t>
            </a:r>
            <a:r>
              <a:rPr lang="zh-CN" altLang="en-US" sz="2400" b="1" smtClean="0">
                <a:latin typeface="+mn-ea"/>
                <a:ea typeface="+mn-ea"/>
              </a:rPr>
              <a:t>点位误差  </a:t>
            </a:r>
            <a:r>
              <a:rPr lang="zh-CN" altLang="en-US" sz="2800" b="1" smtClean="0">
                <a:latin typeface="+mn-ea"/>
                <a:ea typeface="+mn-ea"/>
              </a:rPr>
              <a:t>   </a:t>
            </a:r>
            <a:r>
              <a:rPr lang="zh-CN" altLang="en-US" sz="2400" smtClean="0">
                <a:latin typeface="+mn-ea"/>
                <a:ea typeface="+mn-ea"/>
                <a:sym typeface="Symbol" pitchFamily="18" charset="2"/>
              </a:rPr>
              <a:t>与</a:t>
            </a:r>
            <a:r>
              <a:rPr lang="zh-CN" altLang="en-US" sz="2400" dirty="0" smtClean="0">
                <a:latin typeface="+mn-ea"/>
                <a:ea typeface="+mn-ea"/>
                <a:sym typeface="Symbol" pitchFamily="18" charset="2"/>
              </a:rPr>
              <a:t>坐标系的选择无关，是一个平均</a:t>
            </a:r>
            <a:r>
              <a:rPr lang="zh-CN" altLang="en-US" sz="2400" smtClean="0">
                <a:latin typeface="+mn-ea"/>
                <a:ea typeface="+mn-ea"/>
                <a:sym typeface="Symbol" pitchFamily="18" charset="2"/>
              </a:rPr>
              <a:t>量。</a:t>
            </a:r>
            <a:endParaRPr lang="en-US" altLang="zh-CN" sz="2400" smtClean="0">
              <a:latin typeface="+mn-ea"/>
              <a:ea typeface="+mn-ea"/>
              <a:sym typeface="Symbol" pitchFamily="18" charset="2"/>
            </a:endParaRPr>
          </a:p>
          <a:p>
            <a:pPr eaLnBrk="1" hangingPunct="1">
              <a:buNone/>
            </a:pPr>
            <a:endParaRPr lang="zh-CN" altLang="en-US" sz="2400" b="1" dirty="0" smtClean="0">
              <a:solidFill>
                <a:schemeClr val="tx1">
                  <a:lumMod val="90000"/>
                  <a:lumOff val="10000"/>
                </a:schemeClr>
              </a:solidFill>
              <a:latin typeface="+mn-ea"/>
              <a:ea typeface="+mn-ea"/>
              <a:sym typeface="Symbol" pitchFamily="18" charset="2"/>
            </a:endParaRPr>
          </a:p>
          <a:p>
            <a:pPr eaLnBrk="1" hangingPunct="1">
              <a:buNone/>
            </a:pPr>
            <a:r>
              <a:rPr lang="zh-CN" altLang="en-US" sz="1400" smtClean="0">
                <a:solidFill>
                  <a:schemeClr val="accent2">
                    <a:lumMod val="50000"/>
                  </a:schemeClr>
                </a:solidFill>
                <a:latin typeface="+mn-ea"/>
                <a:sym typeface="Symbol" pitchFamily="18" charset="2"/>
              </a:rPr>
              <a:t> </a:t>
            </a:r>
            <a:r>
              <a:rPr lang="en-US" altLang="zh-CN" sz="2400" smtClean="0">
                <a:latin typeface="+mn-ea"/>
                <a:ea typeface="+mn-ea"/>
                <a:sym typeface="Symbol" pitchFamily="18" charset="2"/>
              </a:rPr>
              <a:t>3</a:t>
            </a:r>
            <a:r>
              <a:rPr lang="zh-CN" altLang="en-US" sz="2400" smtClean="0">
                <a:latin typeface="+mn-ea"/>
                <a:ea typeface="+mn-ea"/>
                <a:sym typeface="Symbol" pitchFamily="18" charset="2"/>
              </a:rPr>
              <a:t>、而</a:t>
            </a:r>
            <a:r>
              <a:rPr lang="en-US" altLang="zh-CN" sz="2400" smtClean="0">
                <a:latin typeface="+mn-ea"/>
                <a:ea typeface="+mn-ea"/>
                <a:sym typeface="Symbol" pitchFamily="18" charset="2"/>
              </a:rPr>
              <a:t>P</a:t>
            </a:r>
            <a:r>
              <a:rPr lang="zh-CN" altLang="en-US" sz="2400" smtClean="0">
                <a:latin typeface="+mn-ea"/>
                <a:ea typeface="+mn-ea"/>
                <a:sym typeface="Symbol" pitchFamily="18" charset="2"/>
              </a:rPr>
              <a:t>点的</a:t>
            </a:r>
            <a:r>
              <a:rPr lang="zh-CN" altLang="en-US" sz="2400" b="1" smtClean="0">
                <a:latin typeface="+mn-ea"/>
                <a:ea typeface="+mn-ea"/>
                <a:sym typeface="Symbol" pitchFamily="18" charset="2"/>
              </a:rPr>
              <a:t>误差椭圆</a:t>
            </a:r>
            <a:r>
              <a:rPr lang="zh-CN" altLang="en-US" sz="2400" smtClean="0">
                <a:latin typeface="+mn-ea"/>
                <a:ea typeface="+mn-ea"/>
                <a:sym typeface="Symbol" pitchFamily="18" charset="2"/>
              </a:rPr>
              <a:t>可显示出</a:t>
            </a:r>
            <a:r>
              <a:rPr lang="en-US" altLang="zh-CN" sz="2400" smtClean="0">
                <a:latin typeface="+mn-ea"/>
                <a:ea typeface="+mn-ea"/>
                <a:sym typeface="Symbol" pitchFamily="18" charset="2"/>
              </a:rPr>
              <a:t>P</a:t>
            </a:r>
            <a:r>
              <a:rPr lang="zh-CN" altLang="en-US" sz="2400" smtClean="0">
                <a:latin typeface="+mn-ea"/>
                <a:ea typeface="+mn-ea"/>
                <a:sym typeface="Symbol" pitchFamily="18" charset="2"/>
              </a:rPr>
              <a:t>点在任意方向上的中误差（位差）的大小。</a:t>
            </a:r>
          </a:p>
          <a:p>
            <a:pPr>
              <a:lnSpc>
                <a:spcPct val="130000"/>
              </a:lnSpc>
            </a:pP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8858280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二、点位误差与误差椭圆的不同之处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灯片编号占位符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5BCDE3-6019-4520-A22C-B7E30028C041}" type="slidenum">
              <a:rPr lang="en-US" altLang="zh-CN" smtClean="0">
                <a:ea typeface="宋体" charset="-122"/>
              </a:rPr>
              <a:pPr/>
              <a:t>5</a:t>
            </a:fld>
            <a:endParaRPr lang="en-US" altLang="zh-CN" smtClean="0">
              <a:ea typeface="宋体" charset="-122"/>
            </a:endParaRP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642910" y="714356"/>
          <a:ext cx="7162820" cy="3021027"/>
        </p:xfrm>
        <a:graphic>
          <a:graphicData uri="http://schemas.openxmlformats.org/presentationml/2006/ole">
            <p:oleObj spid="_x0000_s24578" name="公式" r:id="rId3" imgW="3492360" imgH="1473120" progId="Equation.3">
              <p:embed/>
            </p:oleObj>
          </a:graphicData>
        </a:graphic>
      </p:graphicFrame>
      <p:sp>
        <p:nvSpPr>
          <p:cNvPr id="3077" name="Text Box 7"/>
          <p:cNvSpPr txBox="1">
            <a:spLocks noChangeArrowheads="1"/>
          </p:cNvSpPr>
          <p:nvPr/>
        </p:nvSpPr>
        <p:spPr bwMode="auto">
          <a:xfrm>
            <a:off x="0" y="5572140"/>
            <a:ext cx="91440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smtClean="0">
                <a:solidFill>
                  <a:srgbClr val="FF0000"/>
                </a:solidFill>
              </a:rPr>
              <a:t> </a:t>
            </a:r>
            <a:r>
              <a:rPr lang="zh-CN" altLang="en-US" sz="2400" b="1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没有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多余观测不能进行平差，但可以利用间接平差</a:t>
            </a:r>
            <a:r>
              <a:rPr lang="zh-CN" altLang="en-US" sz="2400" b="1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法进行</a:t>
            </a:r>
            <a:endParaRPr lang="en-US" altLang="zh-CN" sz="2400" b="1" smtClean="0">
              <a:solidFill>
                <a:schemeClr val="accent1">
                  <a:lumMod val="50000"/>
                </a:schemeClr>
              </a:solidFill>
              <a:latin typeface="+mn-lt"/>
              <a:ea typeface="+mn-ea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精度</a:t>
            </a:r>
            <a:r>
              <a:rPr lang="zh-CN" altLang="en-US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评定。</a:t>
            </a:r>
            <a:r>
              <a:rPr lang="zh-CN" altLang="en-US" sz="2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</a:rPr>
              <a:t>（求误差椭圆元素时一般不用条件平差法）</a:t>
            </a:r>
            <a:endParaRPr lang="zh-CN" altLang="en-US" sz="2400" b="1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142844" y="3857625"/>
          <a:ext cx="8907494" cy="1759811"/>
        </p:xfrm>
        <a:graphic>
          <a:graphicData uri="http://schemas.openxmlformats.org/presentationml/2006/ole">
            <p:oleObj spid="_x0000_s24579" name="公式" r:id="rId4" imgW="4762440" imgH="939600" progId="Equation.3">
              <p:embed/>
            </p:oleObj>
          </a:graphicData>
        </a:graphic>
      </p:graphicFrame>
      <p:pic>
        <p:nvPicPr>
          <p:cNvPr id="7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286612" y="5214950"/>
            <a:ext cx="185738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P174 </a:t>
            </a:r>
            <a:r>
              <a:rPr lang="zh-CN" altLang="en-US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例</a:t>
            </a:r>
            <a:r>
              <a:rPr lang="en-US" altLang="zh-CN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8-1</a:t>
            </a:r>
            <a:endParaRPr lang="zh-CN" altLang="en-US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6572264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三、间接平差协因数阵的计算：</a:t>
            </a:r>
            <a:endParaRPr lang="zh-CN" altLang="en-US" sz="32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00100" y="1357298"/>
            <a:ext cx="1571636" cy="928694"/>
          </a:xfrm>
          <a:prstGeom prst="rect">
            <a:avLst/>
          </a:prstGeom>
          <a:solidFill>
            <a:schemeClr val="tx1">
              <a:lumMod val="90000"/>
              <a:lumOff val="10000"/>
              <a:alpha val="0"/>
            </a:scheme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857884" y="2786058"/>
            <a:ext cx="1785950" cy="928694"/>
          </a:xfrm>
          <a:prstGeom prst="rect">
            <a:avLst/>
          </a:prstGeom>
          <a:solidFill>
            <a:schemeClr val="tx1">
              <a:lumMod val="90000"/>
              <a:lumOff val="10000"/>
              <a:alpha val="0"/>
            </a:schemeClr>
          </a:solidFill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灯片编号占位符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5846523-4E28-4C7C-835B-0F354E79A1C5}" type="slidenum">
              <a:rPr lang="en-US" altLang="zh-CN" smtClean="0">
                <a:ea typeface="宋体" charset="-122"/>
              </a:rPr>
              <a:pPr/>
              <a:t>6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785794"/>
            <a:ext cx="5580063" cy="785818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一、</a:t>
            </a:r>
            <a:r>
              <a:rPr lang="en-US" altLang="zh-CN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P</a:t>
            </a: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点在</a:t>
            </a: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任意方向</a:t>
            </a:r>
            <a:r>
              <a:rPr lang="zh-CN" altLang="zh-CN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sym typeface="Symbol" pitchFamily="18" charset="2"/>
              </a:rPr>
              <a:t>的</a:t>
            </a:r>
            <a:r>
              <a:rPr lang="zh-CN" altLang="zh-CN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  <a:sym typeface="Symbol" pitchFamily="18" charset="2"/>
              </a:rPr>
              <a:t>位差</a:t>
            </a:r>
            <a:endParaRPr lang="zh-CN" altLang="en-US" sz="3200" b="1" dirty="0" smtClean="0">
              <a:solidFill>
                <a:schemeClr val="accent4">
                  <a:lumMod val="75000"/>
                </a:schemeClr>
              </a:solidFill>
              <a:latin typeface="华文新魏" pitchFamily="2" charset="-122"/>
              <a:ea typeface="华文新魏" pitchFamily="2" charset="-122"/>
              <a:sym typeface="Symbol" pitchFamily="18" charset="2"/>
            </a:endParaRPr>
          </a:p>
          <a:p>
            <a:pPr eaLnBrk="1" hangingPunct="1"/>
            <a:endParaRPr lang="en-US" altLang="zh-CN" sz="2800" dirty="0" smtClean="0">
              <a:sym typeface="Symbol" pitchFamily="18" charset="2"/>
            </a:endParaRPr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/>
        </p:nvGraphicFramePr>
        <p:xfrm>
          <a:off x="214282" y="1714488"/>
          <a:ext cx="6794500" cy="4892675"/>
        </p:xfrm>
        <a:graphic>
          <a:graphicData uri="http://schemas.openxmlformats.org/presentationml/2006/ole">
            <p:oleObj spid="_x0000_s25602" name="公式" r:id="rId3" imgW="3035160" imgH="2184120" progId="Equation.3">
              <p:embed/>
            </p:oleObj>
          </a:graphicData>
        </a:graphic>
      </p:graphicFrame>
      <p:sp>
        <p:nvSpPr>
          <p:cNvPr id="4102" name="Line 4"/>
          <p:cNvSpPr>
            <a:spLocks noChangeShapeType="1"/>
          </p:cNvSpPr>
          <p:nvPr/>
        </p:nvSpPr>
        <p:spPr bwMode="auto">
          <a:xfrm>
            <a:off x="6429388" y="642918"/>
            <a:ext cx="0" cy="297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3" name="Line 5"/>
          <p:cNvSpPr>
            <a:spLocks noChangeShapeType="1"/>
          </p:cNvSpPr>
          <p:nvPr/>
        </p:nvSpPr>
        <p:spPr bwMode="auto">
          <a:xfrm flipV="1">
            <a:off x="9144000" y="31242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4" name="Line 6"/>
          <p:cNvSpPr>
            <a:spLocks noChangeShapeType="1"/>
          </p:cNvSpPr>
          <p:nvPr/>
        </p:nvSpPr>
        <p:spPr bwMode="auto">
          <a:xfrm>
            <a:off x="6096000" y="3200400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5" name="Line 7"/>
          <p:cNvSpPr>
            <a:spLocks noChangeShapeType="1"/>
          </p:cNvSpPr>
          <p:nvPr/>
        </p:nvSpPr>
        <p:spPr bwMode="auto">
          <a:xfrm flipH="1">
            <a:off x="6324600" y="6096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6" name="Line 8"/>
          <p:cNvSpPr>
            <a:spLocks noChangeShapeType="1"/>
          </p:cNvSpPr>
          <p:nvPr/>
        </p:nvSpPr>
        <p:spPr bwMode="auto">
          <a:xfrm flipH="1" flipV="1">
            <a:off x="8534400" y="3124200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7" name="Line 9"/>
          <p:cNvSpPr>
            <a:spLocks noChangeShapeType="1"/>
          </p:cNvSpPr>
          <p:nvPr/>
        </p:nvSpPr>
        <p:spPr bwMode="auto">
          <a:xfrm>
            <a:off x="6400800" y="6096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8" name="Line 10"/>
          <p:cNvSpPr>
            <a:spLocks noChangeShapeType="1"/>
          </p:cNvSpPr>
          <p:nvPr/>
        </p:nvSpPr>
        <p:spPr bwMode="auto">
          <a:xfrm flipH="1">
            <a:off x="8534400" y="3200400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9" name="Line 11"/>
          <p:cNvSpPr>
            <a:spLocks noChangeShapeType="1"/>
          </p:cNvSpPr>
          <p:nvPr/>
        </p:nvSpPr>
        <p:spPr bwMode="auto">
          <a:xfrm flipV="1">
            <a:off x="6400800" y="1905000"/>
            <a:ext cx="16764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10" name="Line 12"/>
          <p:cNvSpPr>
            <a:spLocks noChangeShapeType="1"/>
          </p:cNvSpPr>
          <p:nvPr/>
        </p:nvSpPr>
        <p:spPr bwMode="auto">
          <a:xfrm flipH="1">
            <a:off x="6400800" y="1905000"/>
            <a:ext cx="1676400" cy="0"/>
          </a:xfrm>
          <a:prstGeom prst="line">
            <a:avLst/>
          </a:prstGeom>
          <a:noFill/>
          <a:ln w="9525">
            <a:solidFill>
              <a:schemeClr val="tx2">
                <a:lumMod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11" name="Line 13"/>
          <p:cNvSpPr>
            <a:spLocks noChangeShapeType="1"/>
          </p:cNvSpPr>
          <p:nvPr/>
        </p:nvSpPr>
        <p:spPr bwMode="auto">
          <a:xfrm flipV="1">
            <a:off x="6429388" y="2643182"/>
            <a:ext cx="2214578" cy="571504"/>
          </a:xfrm>
          <a:prstGeom prst="line">
            <a:avLst/>
          </a:prstGeom>
          <a:noFill/>
          <a:ln w="9525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12" name="Text Box 14"/>
          <p:cNvSpPr txBox="1">
            <a:spLocks noChangeArrowheads="1"/>
          </p:cNvSpPr>
          <p:nvPr/>
        </p:nvSpPr>
        <p:spPr bwMode="auto">
          <a:xfrm>
            <a:off x="8534400" y="28956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/>
              <a:t>Y</a:t>
            </a:r>
          </a:p>
        </p:txBody>
      </p:sp>
      <p:sp>
        <p:nvSpPr>
          <p:cNvPr id="4113" name="Text Box 15"/>
          <p:cNvSpPr txBox="1">
            <a:spLocks noChangeArrowheads="1"/>
          </p:cNvSpPr>
          <p:nvPr/>
        </p:nvSpPr>
        <p:spPr bwMode="auto">
          <a:xfrm>
            <a:off x="6477000" y="3810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/>
              <a:t>X</a:t>
            </a:r>
          </a:p>
        </p:txBody>
      </p:sp>
      <p:sp>
        <p:nvSpPr>
          <p:cNvPr id="4114" name="Text Box 16"/>
          <p:cNvSpPr txBox="1">
            <a:spLocks noChangeArrowheads="1"/>
          </p:cNvSpPr>
          <p:nvPr/>
        </p:nvSpPr>
        <p:spPr bwMode="auto">
          <a:xfrm>
            <a:off x="6143636" y="3214686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/>
              <a:t>P</a:t>
            </a:r>
          </a:p>
        </p:txBody>
      </p:sp>
      <p:sp>
        <p:nvSpPr>
          <p:cNvPr id="4115" name="Text Box 17"/>
          <p:cNvSpPr txBox="1">
            <a:spLocks noChangeArrowheads="1"/>
          </p:cNvSpPr>
          <p:nvPr/>
        </p:nvSpPr>
        <p:spPr bwMode="auto">
          <a:xfrm>
            <a:off x="6643702" y="307181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/>
              <a:t>P"</a:t>
            </a:r>
          </a:p>
        </p:txBody>
      </p:sp>
      <p:sp>
        <p:nvSpPr>
          <p:cNvPr id="4116" name="Text Box 18"/>
          <p:cNvSpPr txBox="1">
            <a:spLocks noChangeArrowheads="1"/>
          </p:cNvSpPr>
          <p:nvPr/>
        </p:nvSpPr>
        <p:spPr bwMode="auto">
          <a:xfrm>
            <a:off x="8128000" y="2708275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zh-CN" altLang="zh-CN"/>
          </a:p>
        </p:txBody>
      </p:sp>
      <p:sp>
        <p:nvSpPr>
          <p:cNvPr id="4117" name="Text Box 19"/>
          <p:cNvSpPr txBox="1">
            <a:spLocks noChangeArrowheads="1"/>
          </p:cNvSpPr>
          <p:nvPr/>
        </p:nvSpPr>
        <p:spPr bwMode="auto">
          <a:xfrm>
            <a:off x="8143900" y="1571612"/>
            <a:ext cx="762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/>
              <a:t>P</a:t>
            </a:r>
            <a:r>
              <a:rPr lang="en-US" altLang="zh-CN" b="1"/>
              <a:t>´</a:t>
            </a:r>
          </a:p>
        </p:txBody>
      </p:sp>
      <p:sp>
        <p:nvSpPr>
          <p:cNvPr id="4118" name="Text Box 20"/>
          <p:cNvSpPr txBox="1">
            <a:spLocks noChangeArrowheads="1"/>
          </p:cNvSpPr>
          <p:nvPr/>
        </p:nvSpPr>
        <p:spPr bwMode="auto">
          <a:xfrm>
            <a:off x="7092950" y="1449388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dirty="0" smtClean="0">
                <a:sym typeface="Symbol"/>
              </a:rPr>
              <a:t></a:t>
            </a:r>
            <a:r>
              <a:rPr lang="en-US" altLang="zh-CN" dirty="0" smtClean="0"/>
              <a:t>y</a:t>
            </a:r>
            <a:endParaRPr lang="en-US" altLang="zh-CN" dirty="0"/>
          </a:p>
        </p:txBody>
      </p:sp>
      <p:sp>
        <p:nvSpPr>
          <p:cNvPr id="4119" name="Text Box 21"/>
          <p:cNvSpPr txBox="1">
            <a:spLocks noChangeArrowheads="1"/>
          </p:cNvSpPr>
          <p:nvPr/>
        </p:nvSpPr>
        <p:spPr bwMode="auto">
          <a:xfrm>
            <a:off x="6000760" y="2143116"/>
            <a:ext cx="457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dirty="0" smtClean="0">
                <a:sym typeface="Symbol"/>
              </a:rPr>
              <a:t></a:t>
            </a:r>
            <a:r>
              <a:rPr lang="en-US" altLang="zh-CN" dirty="0" smtClean="0"/>
              <a:t>x</a:t>
            </a:r>
            <a:endParaRPr lang="en-US" altLang="zh-CN" dirty="0"/>
          </a:p>
        </p:txBody>
      </p:sp>
      <p:sp>
        <p:nvSpPr>
          <p:cNvPr id="4121" name="Text Box 23"/>
          <p:cNvSpPr txBox="1">
            <a:spLocks noChangeArrowheads="1"/>
          </p:cNvSpPr>
          <p:nvPr/>
        </p:nvSpPr>
        <p:spPr bwMode="auto">
          <a:xfrm>
            <a:off x="6357950" y="2643182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dirty="0">
                <a:sym typeface="Symbol" pitchFamily="18" charset="2"/>
              </a:rPr>
              <a:t></a:t>
            </a:r>
            <a:endParaRPr lang="en-US" altLang="zh-CN" dirty="0"/>
          </a:p>
        </p:txBody>
      </p:sp>
      <p:graphicFrame>
        <p:nvGraphicFramePr>
          <p:cNvPr id="4099" name="Object 27"/>
          <p:cNvGraphicFramePr>
            <a:graphicFrameLocks noChangeAspect="1"/>
          </p:cNvGraphicFramePr>
          <p:nvPr>
            <p:ph sz="half" idx="2"/>
          </p:nvPr>
        </p:nvGraphicFramePr>
        <p:xfrm>
          <a:off x="8358214" y="2571744"/>
          <a:ext cx="400050" cy="306387"/>
        </p:xfrm>
        <a:graphic>
          <a:graphicData uri="http://schemas.openxmlformats.org/presentationml/2006/ole">
            <p:oleObj spid="_x0000_s25603" name="公式" r:id="rId4" imgW="215640" imgH="164880" progId="Equation.3">
              <p:embed/>
            </p:oleObj>
          </a:graphicData>
        </a:graphic>
      </p:graphicFrame>
      <p:graphicFrame>
        <p:nvGraphicFramePr>
          <p:cNvPr id="30" name="对象 29"/>
          <p:cNvGraphicFramePr>
            <a:graphicFrameLocks noChangeAspect="1"/>
          </p:cNvGraphicFramePr>
          <p:nvPr/>
        </p:nvGraphicFramePr>
        <p:xfrm>
          <a:off x="7286644" y="3214686"/>
          <a:ext cx="357190" cy="300792"/>
        </p:xfrm>
        <a:graphic>
          <a:graphicData uri="http://schemas.openxmlformats.org/presentationml/2006/ole">
            <p:oleObj spid="_x0000_s25604" name="公式" r:id="rId5" imgW="241200" imgH="203040" progId="Equation.3">
              <p:embed/>
            </p:oleObj>
          </a:graphicData>
        </a:graphic>
      </p:graphicFrame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7072330" y="2571744"/>
          <a:ext cx="357188" cy="242887"/>
        </p:xfrm>
        <a:graphic>
          <a:graphicData uri="http://schemas.openxmlformats.org/presentationml/2006/ole">
            <p:oleObj spid="_x0000_s25605" name="公式" r:id="rId6" imgW="241200" imgH="164880" progId="Equation.3">
              <p:embed/>
            </p:oleObj>
          </a:graphicData>
        </a:graphic>
      </p:graphicFrame>
      <p:sp>
        <p:nvSpPr>
          <p:cNvPr id="34" name="弧形 33"/>
          <p:cNvSpPr/>
          <p:nvPr/>
        </p:nvSpPr>
        <p:spPr>
          <a:xfrm rot="4293121">
            <a:off x="6324184" y="1821477"/>
            <a:ext cx="210410" cy="231042"/>
          </a:xfrm>
          <a:prstGeom prst="arc">
            <a:avLst/>
          </a:prstGeom>
          <a:ln w="9525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弧形 34"/>
          <p:cNvSpPr/>
          <p:nvPr/>
        </p:nvSpPr>
        <p:spPr>
          <a:xfrm>
            <a:off x="6215073" y="3000372"/>
            <a:ext cx="428629" cy="315252"/>
          </a:xfrm>
          <a:prstGeom prst="arc">
            <a:avLst/>
          </a:prstGeom>
          <a:ln w="9525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6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0" y="0"/>
            <a:ext cx="4071934" cy="670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3200" b="1" smtClean="0">
                <a:solidFill>
                  <a:srgbClr val="193B30"/>
                </a:solidFill>
                <a:latin typeface="微软雅黑" pitchFamily="34" charset="-122"/>
                <a:ea typeface="微软雅黑" pitchFamily="34" charset="-122"/>
              </a:rPr>
              <a:t>8.2 </a:t>
            </a:r>
            <a:r>
              <a:rPr lang="zh-CN" altLang="en-US" sz="3200" b="1" smtClean="0">
                <a:solidFill>
                  <a:srgbClr val="193B30"/>
                </a:solidFill>
                <a:latin typeface="微软雅黑" pitchFamily="34" charset="-122"/>
                <a:ea typeface="微软雅黑" pitchFamily="34" charset="-122"/>
              </a:rPr>
              <a:t>位差的计算</a:t>
            </a:r>
            <a:endParaRPr lang="zh-CN" altLang="en-US" sz="3200" b="1" dirty="0">
              <a:solidFill>
                <a:srgbClr val="193B3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1" name="直接连接符 40"/>
          <p:cNvCxnSpPr>
            <a:stCxn id="4111" idx="0"/>
          </p:cNvCxnSpPr>
          <p:nvPr/>
        </p:nvCxnSpPr>
        <p:spPr>
          <a:xfrm rot="16200000" flipH="1">
            <a:off x="6243658" y="3400416"/>
            <a:ext cx="471486" cy="10002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rot="16200000" flipH="1">
            <a:off x="8072462" y="3000372"/>
            <a:ext cx="571504" cy="14287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V="1">
            <a:off x="6500826" y="3429000"/>
            <a:ext cx="714380" cy="14287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 flipV="1">
            <a:off x="7643834" y="3143248"/>
            <a:ext cx="714380" cy="14287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rot="5400000">
            <a:off x="6429388" y="3500438"/>
            <a:ext cx="142876" cy="14287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rot="5400000">
            <a:off x="8286776" y="3071810"/>
            <a:ext cx="142876" cy="14287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 Box 23"/>
          <p:cNvSpPr txBox="1">
            <a:spLocks noChangeArrowheads="1"/>
          </p:cNvSpPr>
          <p:nvPr/>
        </p:nvSpPr>
        <p:spPr bwMode="auto">
          <a:xfrm>
            <a:off x="6429388" y="1857364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zh-CN" dirty="0">
                <a:sym typeface="Symbol" pitchFamily="18" charset="2"/>
              </a:rPr>
              <a:t></a:t>
            </a:r>
            <a:endParaRPr lang="en-US" altLang="zh-CN" dirty="0"/>
          </a:p>
        </p:txBody>
      </p:sp>
      <p:sp>
        <p:nvSpPr>
          <p:cNvPr id="53" name="矩形 52"/>
          <p:cNvSpPr/>
          <p:nvPr/>
        </p:nvSpPr>
        <p:spPr>
          <a:xfrm rot="20734817">
            <a:off x="6618123" y="2106624"/>
            <a:ext cx="1573362" cy="845659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8" name="直接连接符 57"/>
          <p:cNvCxnSpPr/>
          <p:nvPr/>
        </p:nvCxnSpPr>
        <p:spPr>
          <a:xfrm rot="16200000" flipV="1">
            <a:off x="5978130" y="2365774"/>
            <a:ext cx="1231105" cy="319086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矩形 103"/>
          <p:cNvSpPr/>
          <p:nvPr/>
        </p:nvSpPr>
        <p:spPr>
          <a:xfrm rot="20698022">
            <a:off x="6737350" y="3016292"/>
            <a:ext cx="136083" cy="10092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矩形 105"/>
          <p:cNvSpPr/>
          <p:nvPr/>
        </p:nvSpPr>
        <p:spPr>
          <a:xfrm rot="20698022">
            <a:off x="6526774" y="2193674"/>
            <a:ext cx="136083" cy="10092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7DFE6E0-E503-4578-A199-C9672D7DEC4C}" type="slidenum">
              <a:rPr lang="en-US" altLang="zh-CN" smtClean="0">
                <a:ea typeface="宋体" charset="-122"/>
              </a:rPr>
              <a:pPr/>
              <a:t>7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en-US" altLang="zh-CN" smtClean="0"/>
          </a:p>
          <a:p>
            <a:pPr eaLnBrk="1" hangingPunct="1">
              <a:lnSpc>
                <a:spcPct val="90000"/>
              </a:lnSpc>
            </a:pPr>
            <a:endParaRPr lang="en-US" altLang="zh-CN" smtClean="0"/>
          </a:p>
          <a:p>
            <a:pPr eaLnBrk="1" hangingPunct="1">
              <a:lnSpc>
                <a:spcPct val="90000"/>
              </a:lnSpc>
            </a:pPr>
            <a:endParaRPr lang="en-US" altLang="zh-CN" smtClean="0"/>
          </a:p>
          <a:p>
            <a:pPr eaLnBrk="1" hangingPunct="1">
              <a:lnSpc>
                <a:spcPct val="90000"/>
              </a:lnSpc>
            </a:pPr>
            <a:endParaRPr lang="en-US" altLang="zh-CN" smtClean="0"/>
          </a:p>
          <a:p>
            <a:pPr eaLnBrk="1" hangingPunct="1">
              <a:lnSpc>
                <a:spcPct val="90000"/>
              </a:lnSpc>
            </a:pPr>
            <a:endParaRPr lang="en-US" altLang="zh-CN" smtClean="0"/>
          </a:p>
          <a:p>
            <a:pPr eaLnBrk="1" hangingPunct="1">
              <a:lnSpc>
                <a:spcPct val="90000"/>
              </a:lnSpc>
            </a:pPr>
            <a:endParaRPr lang="en-US" altLang="zh-CN" smtClean="0"/>
          </a:p>
          <a:p>
            <a:pPr eaLnBrk="1" hangingPunct="1">
              <a:lnSpc>
                <a:spcPct val="90000"/>
              </a:lnSpc>
            </a:pPr>
            <a:endParaRPr lang="en-US" altLang="zh-CN" smtClean="0"/>
          </a:p>
          <a:p>
            <a:pPr eaLnBrk="1" hangingPunct="1">
              <a:lnSpc>
                <a:spcPct val="90000"/>
              </a:lnSpc>
            </a:pPr>
            <a:endParaRPr lang="en-US" altLang="zh-CN" smtClean="0"/>
          </a:p>
          <a:p>
            <a:pPr eaLnBrk="1" hangingPunct="1">
              <a:lnSpc>
                <a:spcPct val="90000"/>
              </a:lnSpc>
            </a:pPr>
            <a:endParaRPr lang="en-US" altLang="zh-CN" smtClean="0"/>
          </a:p>
          <a:p>
            <a:pPr eaLnBrk="1" hangingPunct="1">
              <a:lnSpc>
                <a:spcPct val="90000"/>
              </a:lnSpc>
            </a:pPr>
            <a:endParaRPr lang="en-US" altLang="zh-CN" smtClean="0"/>
          </a:p>
          <a:p>
            <a:pPr eaLnBrk="1" hangingPunct="1">
              <a:lnSpc>
                <a:spcPct val="90000"/>
              </a:lnSpc>
            </a:pPr>
            <a:endParaRPr lang="en-US" altLang="zh-CN" smtClean="0"/>
          </a:p>
          <a:p>
            <a:pPr eaLnBrk="1" hangingPunct="1">
              <a:lnSpc>
                <a:spcPct val="90000"/>
              </a:lnSpc>
            </a:pPr>
            <a:endParaRPr lang="en-US" altLang="zh-CN" smtClean="0"/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101600" y="714375"/>
          <a:ext cx="8996363" cy="5143500"/>
        </p:xfrm>
        <a:graphic>
          <a:graphicData uri="http://schemas.openxmlformats.org/presentationml/2006/ole">
            <p:oleObj spid="_x0000_s26626" name="公式" r:id="rId3" imgW="3911400" imgH="2234880" progId="Equation.3">
              <p:embed/>
            </p:oleObj>
          </a:graphicData>
        </a:graphic>
      </p:graphicFrame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86578" y="3143248"/>
            <a:ext cx="1928826" cy="892552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平差后</a:t>
            </a:r>
            <a:r>
              <a:rPr lang="en-US" altLang="zh-CN" sz="200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P</a:t>
            </a:r>
            <a:r>
              <a:rPr lang="zh-CN" altLang="en-US" sz="200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点的协因数阵</a:t>
            </a:r>
            <a:endParaRPr lang="zh-CN" altLang="en-US" sz="20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 rot="16200000" flipV="1">
            <a:off x="6322231" y="2464587"/>
            <a:ext cx="857256" cy="500066"/>
          </a:xfrm>
          <a:prstGeom prst="straightConnector1">
            <a:avLst/>
          </a:prstGeom>
          <a:ln w="95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06FD36-30A7-43DE-9B43-116F26185480}" type="slidenum">
              <a:rPr lang="en-US" altLang="zh-CN" smtClean="0">
                <a:ea typeface="宋体" charset="-122"/>
              </a:rPr>
              <a:pPr/>
              <a:t>8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0"/>
            <a:ext cx="6072198" cy="714356"/>
          </a:xfrm>
        </p:spPr>
        <p:txBody>
          <a:bodyPr/>
          <a:lstStyle/>
          <a:p>
            <a:pPr algn="l" eaLnBrk="1" hangingPunct="1"/>
            <a:r>
              <a:rPr altLang="en-US" sz="320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二、</a:t>
            </a:r>
            <a:r>
              <a:rPr lang="zh-CN" altLang="en-US" sz="320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位</a:t>
            </a:r>
            <a:r>
              <a:rPr lang="zh-CN" altLang="en-US" sz="3200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差的极大值</a:t>
            </a:r>
            <a:r>
              <a:rPr lang="en-US" altLang="zh-CN" sz="3200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E</a:t>
            </a:r>
            <a:r>
              <a:rPr lang="zh-CN" altLang="en-US" sz="3200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和极小值</a:t>
            </a:r>
            <a:r>
              <a:rPr lang="en-US" altLang="zh-CN" sz="3200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F</a:t>
            </a:r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>
            <p:ph idx="1"/>
          </p:nvPr>
        </p:nvGraphicFramePr>
        <p:xfrm>
          <a:off x="357158" y="1643050"/>
          <a:ext cx="7143800" cy="3244125"/>
        </p:xfrm>
        <a:graphic>
          <a:graphicData uri="http://schemas.openxmlformats.org/presentationml/2006/ole">
            <p:oleObj spid="_x0000_s27650" name="公式" r:id="rId4" imgW="3187440" imgH="144756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928670"/>
            <a:ext cx="4929190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位差的极值方向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27651" name="Object 4"/>
          <p:cNvGraphicFramePr>
            <a:graphicFrameLocks noChangeAspect="1"/>
          </p:cNvGraphicFramePr>
          <p:nvPr/>
        </p:nvGraphicFramePr>
        <p:xfrm>
          <a:off x="214282" y="5286388"/>
          <a:ext cx="8715404" cy="1107891"/>
        </p:xfrm>
        <a:graphic>
          <a:graphicData uri="http://schemas.openxmlformats.org/presentationml/2006/ole">
            <p:oleObj spid="_x0000_s27651" name="公式" r:id="rId5" imgW="3797280" imgH="4824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42844" y="5214950"/>
            <a:ext cx="1571604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讨论：</a:t>
            </a:r>
            <a:endParaRPr lang="zh-CN" altLang="en-US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灯片编号占位符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61F8E42-E8AC-489F-AD91-6D5BD1C95FEF}" type="slidenum">
              <a:rPr lang="en-US" altLang="zh-CN" smtClean="0">
                <a:ea typeface="宋体" charset="-122"/>
              </a:rPr>
              <a:pPr/>
              <a:t>9</a:t>
            </a:fld>
            <a:endParaRPr lang="en-US" altLang="zh-CN" smtClean="0">
              <a:ea typeface="宋体" charset="-122"/>
            </a:endParaRPr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>
            <p:ph idx="1"/>
          </p:nvPr>
        </p:nvGraphicFramePr>
        <p:xfrm>
          <a:off x="214282" y="714356"/>
          <a:ext cx="8644748" cy="5929354"/>
        </p:xfrm>
        <a:graphic>
          <a:graphicData uri="http://schemas.openxmlformats.org/presentationml/2006/ole">
            <p:oleObj spid="_x0000_s28674" name="公式" r:id="rId3" imgW="3517560" imgH="2412720" progId="Equation.3">
              <p:embed/>
            </p:oleObj>
          </a:graphicData>
        </a:graphic>
      </p:graphicFrame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模板从 www.mysoeasy.com 下载">
  <a:themeElements>
    <a:clrScheme name="office资源宝库-www.mySoEasy.com">
      <a:dk1>
        <a:srgbClr val="262626"/>
      </a:dk1>
      <a:lt1>
        <a:srgbClr val="FFFFFF"/>
      </a:lt1>
      <a:dk2>
        <a:srgbClr val="8B8B8B"/>
      </a:dk2>
      <a:lt2>
        <a:srgbClr val="FFFFFF"/>
      </a:lt2>
      <a:accent1>
        <a:srgbClr val="00ADEE"/>
      </a:accent1>
      <a:accent2>
        <a:srgbClr val="00ADEE"/>
      </a:accent2>
      <a:accent3>
        <a:srgbClr val="FFC000"/>
      </a:accent3>
      <a:accent4>
        <a:srgbClr val="EB008B"/>
      </a:accent4>
      <a:accent5>
        <a:srgbClr val="00ADEF"/>
      </a:accent5>
      <a:accent6>
        <a:srgbClr val="9BBB59"/>
      </a:accent6>
      <a:hlink>
        <a:srgbClr val="76923C"/>
      </a:hlink>
      <a:folHlink>
        <a:srgbClr val="A7A711"/>
      </a:folHlink>
    </a:clrScheme>
    <a:fontScheme name="OFFICE资源宝库-www.mysoeasy.com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90000"/>
            <a:lumOff val="1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>
              <a:lumMod val="90000"/>
              <a:lumOff val="1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sz="1400" dirty="0">
            <a:solidFill>
              <a:schemeClr val="tx1">
                <a:lumMod val="90000"/>
                <a:lumOff val="10000"/>
              </a:schemeClr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>
    <a:extraClrScheme>
      <a:clrScheme name="模板从 www.mysoeasy.com 下载 1">
        <a:dk1>
          <a:srgbClr val="8064A2"/>
        </a:dk1>
        <a:lt1>
          <a:srgbClr val="9BBB59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CBDAB5"/>
        </a:accent3>
        <a:accent4>
          <a:srgbClr val="6C548A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3980</TotalTime>
  <Words>1377</Words>
  <Application>Microsoft Office PowerPoint</Application>
  <PresentationFormat>全屏显示(4:3)</PresentationFormat>
  <Paragraphs>178</Paragraphs>
  <Slides>36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38" baseType="lpstr">
      <vt:lpstr>模板从 www.mysoeasy.com 下载</vt:lpstr>
      <vt:lpstr>公式</vt:lpstr>
      <vt:lpstr>第8章    误差椭圆</vt:lpstr>
      <vt:lpstr>幻灯片 2</vt:lpstr>
      <vt:lpstr>幻灯片 3</vt:lpstr>
      <vt:lpstr>幻灯片 4</vt:lpstr>
      <vt:lpstr>幻灯片 5</vt:lpstr>
      <vt:lpstr>幻灯片 6</vt:lpstr>
      <vt:lpstr>幻灯片 7</vt:lpstr>
      <vt:lpstr>二、位差的极大值E和极小值F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8.5 点位落入误差椭圆内的概率</vt:lpstr>
      <vt:lpstr>幻灯片 35</vt:lpstr>
      <vt:lpstr>幻灯片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chen.zhb;ivywang</dc:creator>
  <cp:lastModifiedBy>wsh</cp:lastModifiedBy>
  <cp:revision>134</cp:revision>
  <dcterms:created xsi:type="dcterms:W3CDTF">2012-09-05T06:51:19Z</dcterms:created>
  <dcterms:modified xsi:type="dcterms:W3CDTF">2021-06-21T07:45:17Z</dcterms:modified>
  <cp:contentStatus>最终状态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模板ID">
    <vt:lpwstr>A30220130116A07</vt:lpwstr>
  </property>
  <property fmtid="{D5CDD505-2E9C-101B-9397-08002B2CF9AE}" pid="3" name="标题">
    <vt:lpwstr>梦幻柔美花朵</vt:lpwstr>
  </property>
  <property fmtid="{D5CDD505-2E9C-101B-9397-08002B2CF9AE}" pid="4" name="使用说明">
    <vt:lpwstr>PPT背景模板是PPT文档的格式、布局、图形效果整套美化方案，应用后不会改变PPT演示文稿本身的内容，仅仅使内容格式发生变化。点击【套用到文档】按钮即可套用该模板。</vt:lpwstr>
  </property>
  <property fmtid="{D5CDD505-2E9C-101B-9397-08002B2CF9AE}" pid="5" name="适用软件">
    <vt:lpwstr>PowerPoint 2007及以上版本</vt:lpwstr>
  </property>
  <property fmtid="{D5CDD505-2E9C-101B-9397-08002B2CF9AE}" pid="6" name="使用软件">
    <vt:lpwstr>ppt</vt:lpwstr>
  </property>
  <property fmtid="{D5CDD505-2E9C-101B-9397-08002B2CF9AE}" pid="7" name="相关案例">
    <vt:lpwstr>854</vt:lpwstr>
  </property>
  <property fmtid="{D5CDD505-2E9C-101B-9397-08002B2CF9AE}" pid="8" name="关键字">
    <vt:lpwstr>PPT背景模板 PPT 格式 梦幻 柔美 花朵 花 植物 自然 清新 简洁 时尚 V2</vt:lpwstr>
  </property>
  <property fmtid="{D5CDD505-2E9C-101B-9397-08002B2CF9AE}" pid="9" name="模板缩略图">
    <vt:lpwstr>A30220130116A07.png</vt:lpwstr>
  </property>
  <property fmtid="{D5CDD505-2E9C-101B-9397-08002B2CF9AE}" pid="10" name="显示VIP等级">
    <vt:lpwstr>2</vt:lpwstr>
  </property>
  <property fmtid="{D5CDD505-2E9C-101B-9397-08002B2CF9AE}" pid="11" name="附件ID">
    <vt:lpwstr>A30220130116A0701</vt:lpwstr>
  </property>
  <property fmtid="{D5CDD505-2E9C-101B-9397-08002B2CF9AE}" pid="12" name="缩略图标题">
    <vt:lpwstr>梦幻柔美花朵</vt:lpwstr>
  </property>
  <property fmtid="{D5CDD505-2E9C-101B-9397-08002B2CF9AE}" pid="13" name="附件路径">
    <vt:lpwstr>A30220130116A0701.pptx</vt:lpwstr>
  </property>
  <property fmtid="{D5CDD505-2E9C-101B-9397-08002B2CF9AE}" pid="14" name="附件缩略图">
    <vt:lpwstr>A30220130116A0701.png</vt:lpwstr>
  </property>
  <property fmtid="{D5CDD505-2E9C-101B-9397-08002B2CF9AE}" pid="15" name="VIP等级">
    <vt:lpwstr>2</vt:lpwstr>
  </property>
  <property fmtid="{D5CDD505-2E9C-101B-9397-08002B2CF9AE}" pid="16" name="是否可购买">
    <vt:lpwstr>1</vt:lpwstr>
  </property>
  <property fmtid="{D5CDD505-2E9C-101B-9397-08002B2CF9AE}" pid="17" name="价格">
    <vt:lpwstr>25</vt:lpwstr>
  </property>
  <property fmtid="{D5CDD505-2E9C-101B-9397-08002B2CF9AE}" pid="18" name="操作代码">
    <vt:lpwstr>2</vt:lpwstr>
  </property>
  <property fmtid="{D5CDD505-2E9C-101B-9397-08002B2CF9AE}" pid="19" name="_MarkAsFinal">
    <vt:bool>true</vt:bool>
  </property>
</Properties>
</file>